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5"/>
  </p:notesMasterIdLst>
  <p:sldIdLst>
    <p:sldId id="256" r:id="rId2"/>
    <p:sldId id="419" r:id="rId3"/>
    <p:sldId id="465" r:id="rId4"/>
    <p:sldId id="466" r:id="rId5"/>
    <p:sldId id="467" r:id="rId6"/>
    <p:sldId id="468" r:id="rId7"/>
    <p:sldId id="469" r:id="rId8"/>
    <p:sldId id="470" r:id="rId9"/>
    <p:sldId id="301" r:id="rId10"/>
    <p:sldId id="385" r:id="rId11"/>
    <p:sldId id="415" r:id="rId12"/>
    <p:sldId id="414" r:id="rId13"/>
    <p:sldId id="423" r:id="rId14"/>
    <p:sldId id="397" r:id="rId15"/>
    <p:sldId id="443" r:id="rId16"/>
    <p:sldId id="425" r:id="rId17"/>
    <p:sldId id="442" r:id="rId18"/>
    <p:sldId id="427" r:id="rId19"/>
    <p:sldId id="438" r:id="rId20"/>
    <p:sldId id="444" r:id="rId21"/>
    <p:sldId id="434" r:id="rId22"/>
    <p:sldId id="471" r:id="rId23"/>
    <p:sldId id="473" r:id="rId24"/>
    <p:sldId id="475" r:id="rId25"/>
    <p:sldId id="472" r:id="rId26"/>
    <p:sldId id="476" r:id="rId27"/>
    <p:sldId id="481" r:id="rId28"/>
    <p:sldId id="482" r:id="rId29"/>
    <p:sldId id="479" r:id="rId30"/>
    <p:sldId id="480" r:id="rId31"/>
    <p:sldId id="477" r:id="rId32"/>
    <p:sldId id="478" r:id="rId33"/>
    <p:sldId id="343" r:id="rId3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FF3F"/>
    <a:srgbClr val="F57D05"/>
    <a:srgbClr val="CC0000"/>
    <a:srgbClr val="0066FF"/>
    <a:srgbClr val="6600FF"/>
    <a:srgbClr val="CCECFF"/>
    <a:srgbClr val="FFFF00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image" Target="../media/image2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35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5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9919491A-7A03-4EBD-BF5D-C6FFAD96FF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1447800"/>
            <a:ext cx="9144000" cy="39624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5684838"/>
            <a:ext cx="7937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LUMC_logo_txt_GB_WITop28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0"/>
            <a:ext cx="3810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8600" y="1600200"/>
            <a:ext cx="8686800" cy="1828800"/>
          </a:xfrm>
        </p:spPr>
        <p:txBody>
          <a:bodyPr anchor="ctr"/>
          <a:lstStyle>
            <a:lvl1pPr algn="ctr">
              <a:defRPr sz="41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8600" y="3429000"/>
            <a:ext cx="8686800" cy="1828800"/>
          </a:xfrm>
          <a:solidFill>
            <a:schemeClr val="tx1"/>
          </a:solidFill>
        </p:spPr>
        <p:txBody>
          <a:bodyPr lIns="0" tIns="0" rIns="0" bIns="0"/>
          <a:lstStyle>
            <a:lvl1pPr marL="0" indent="0" algn="ctr">
              <a:lnSpc>
                <a:spcPct val="100000"/>
              </a:lnSpc>
              <a:buFontTx/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20E9C0-03C8-4018-BA94-FDB4C010A6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122238"/>
            <a:ext cx="2019300" cy="6202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22238"/>
            <a:ext cx="5905500" cy="6202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3FD6EA-24B3-44DA-B24A-F444C14F65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22238"/>
            <a:ext cx="7772400" cy="7350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066800"/>
            <a:ext cx="39624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066800"/>
            <a:ext cx="39624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987AD2-1521-429D-8E9A-411CD4B63A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FE1122-A80E-484E-BB4F-45713208E0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A53752-4F5C-43A3-991C-8FC7B5C0B5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066800"/>
            <a:ext cx="39624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066800"/>
            <a:ext cx="39624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0C08D2-F926-4DB3-A13C-4E49308068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12318-9993-4729-885E-4D23ACC779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92B36A-6798-4165-AAFC-FE9B58FDD0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63DB90-A91E-47AB-B7B6-A482A3AF39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944579-F4C3-411F-BF51-1F10C8D773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DA662E-3D04-4459-B76A-2EF4FAC2E2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122238"/>
            <a:ext cx="7772400" cy="73501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066800"/>
            <a:ext cx="80772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29200" y="6553200"/>
            <a:ext cx="3886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" y="6553200"/>
            <a:ext cx="3886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67200" y="6553200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07D439A-FC92-4DC2-AAC8-9E8C02FE1F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28600" y="3048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74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ransition/>
  <p:txStyles>
    <p:titleStyle>
      <a:lvl1pPr algn="l" rtl="0" eaLnBrk="0" fontAlgn="base" hangingPunct="0">
        <a:lnSpc>
          <a:spcPct val="96000"/>
        </a:lnSpc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6000"/>
        </a:lnSpc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Times" pitchFamily="18" charset="0"/>
        </a:defRPr>
      </a:lvl2pPr>
      <a:lvl3pPr algn="l" rtl="0" eaLnBrk="0" fontAlgn="base" hangingPunct="0">
        <a:lnSpc>
          <a:spcPct val="96000"/>
        </a:lnSpc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Times" pitchFamily="18" charset="0"/>
        </a:defRPr>
      </a:lvl3pPr>
      <a:lvl4pPr algn="l" rtl="0" eaLnBrk="0" fontAlgn="base" hangingPunct="0">
        <a:lnSpc>
          <a:spcPct val="96000"/>
        </a:lnSpc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Times" pitchFamily="18" charset="0"/>
        </a:defRPr>
      </a:lvl4pPr>
      <a:lvl5pPr algn="l" rtl="0" eaLnBrk="0" fontAlgn="base" hangingPunct="0">
        <a:lnSpc>
          <a:spcPct val="96000"/>
        </a:lnSpc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Times" pitchFamily="18" charset="0"/>
        </a:defRPr>
      </a:lvl5pPr>
      <a:lvl6pPr marL="457200" algn="l" rtl="0" fontAlgn="base">
        <a:lnSpc>
          <a:spcPct val="96000"/>
        </a:lnSpc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Times" pitchFamily="18" charset="0"/>
        </a:defRPr>
      </a:lvl6pPr>
      <a:lvl7pPr marL="914400" algn="l" rtl="0" fontAlgn="base">
        <a:lnSpc>
          <a:spcPct val="96000"/>
        </a:lnSpc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Times" pitchFamily="18" charset="0"/>
        </a:defRPr>
      </a:lvl7pPr>
      <a:lvl8pPr marL="1371600" algn="l" rtl="0" fontAlgn="base">
        <a:lnSpc>
          <a:spcPct val="96000"/>
        </a:lnSpc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Times" pitchFamily="18" charset="0"/>
        </a:defRPr>
      </a:lvl8pPr>
      <a:lvl9pPr marL="1828800" algn="l" rtl="0" fontAlgn="base">
        <a:lnSpc>
          <a:spcPct val="96000"/>
        </a:lnSpc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Times" pitchFamily="18" charset="0"/>
        </a:defRPr>
      </a:lvl9pPr>
    </p:titleStyle>
    <p:bodyStyle>
      <a:lvl1pPr marL="193675" indent="-193675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571500" indent="-187325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Font typeface="Times" pitchFamily="18" charset="0"/>
        <a:buChar char="•"/>
        <a:defRPr sz="2400">
          <a:solidFill>
            <a:schemeClr val="tx1"/>
          </a:solidFill>
          <a:latin typeface="+mn-lt"/>
        </a:defRPr>
      </a:lvl2pPr>
      <a:lvl3pPr marL="1046163" indent="-185738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Font typeface="Times" pitchFamily="18" charset="0"/>
        <a:buChar char="•"/>
        <a:defRPr>
          <a:solidFill>
            <a:schemeClr val="tx1"/>
          </a:solidFill>
          <a:latin typeface="+mn-lt"/>
        </a:defRPr>
      </a:lvl3pPr>
      <a:lvl4pPr marL="1431925" indent="-195263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Font typeface="Times" pitchFamily="18" charset="0"/>
        <a:buChar char="•"/>
        <a:defRPr>
          <a:solidFill>
            <a:schemeClr val="tx1"/>
          </a:solidFill>
          <a:latin typeface="+mn-lt"/>
        </a:defRPr>
      </a:lvl4pPr>
      <a:lvl5pPr marL="1909763" indent="-192088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Font typeface="Times" pitchFamily="18" charset="0"/>
        <a:buChar char="•"/>
        <a:defRPr>
          <a:solidFill>
            <a:schemeClr val="tx1"/>
          </a:solidFill>
          <a:latin typeface="+mn-lt"/>
        </a:defRPr>
      </a:lvl5pPr>
      <a:lvl6pPr marL="2366963" indent="-192088" algn="l" rtl="0" fontAlgn="base">
        <a:lnSpc>
          <a:spcPct val="120000"/>
        </a:lnSpc>
        <a:spcBef>
          <a:spcPct val="20000"/>
        </a:spcBef>
        <a:spcAft>
          <a:spcPct val="0"/>
        </a:spcAft>
        <a:buFont typeface="Times" pitchFamily="18" charset="0"/>
        <a:buChar char="•"/>
        <a:defRPr>
          <a:solidFill>
            <a:schemeClr val="tx1"/>
          </a:solidFill>
          <a:latin typeface="+mn-lt"/>
        </a:defRPr>
      </a:lvl6pPr>
      <a:lvl7pPr marL="2824163" indent="-192088" algn="l" rtl="0" fontAlgn="base">
        <a:lnSpc>
          <a:spcPct val="120000"/>
        </a:lnSpc>
        <a:spcBef>
          <a:spcPct val="20000"/>
        </a:spcBef>
        <a:spcAft>
          <a:spcPct val="0"/>
        </a:spcAft>
        <a:buFont typeface="Times" pitchFamily="18" charset="0"/>
        <a:buChar char="•"/>
        <a:defRPr>
          <a:solidFill>
            <a:schemeClr val="tx1"/>
          </a:solidFill>
          <a:latin typeface="+mn-lt"/>
        </a:defRPr>
      </a:lvl7pPr>
      <a:lvl8pPr marL="3281363" indent="-192088" algn="l" rtl="0" fontAlgn="base">
        <a:lnSpc>
          <a:spcPct val="120000"/>
        </a:lnSpc>
        <a:spcBef>
          <a:spcPct val="20000"/>
        </a:spcBef>
        <a:spcAft>
          <a:spcPct val="0"/>
        </a:spcAft>
        <a:buFont typeface="Times" pitchFamily="18" charset="0"/>
        <a:buChar char="•"/>
        <a:defRPr>
          <a:solidFill>
            <a:schemeClr val="tx1"/>
          </a:solidFill>
          <a:latin typeface="+mn-lt"/>
        </a:defRPr>
      </a:lvl8pPr>
      <a:lvl9pPr marL="3738563" indent="-192088" algn="l" rtl="0" fontAlgn="base">
        <a:lnSpc>
          <a:spcPct val="120000"/>
        </a:lnSpc>
        <a:spcBef>
          <a:spcPct val="20000"/>
        </a:spcBef>
        <a:spcAft>
          <a:spcPct val="0"/>
        </a:spcAft>
        <a:buFont typeface="Times" pitchFamily="18" charset="0"/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9.png"/><Relationship Id="rId7" Type="http://schemas.openxmlformats.org/officeDocument/2006/relationships/image" Target="../media/image32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10" Type="http://schemas.openxmlformats.org/officeDocument/2006/relationships/image" Target="../media/image34.png"/><Relationship Id="rId4" Type="http://schemas.openxmlformats.org/officeDocument/2006/relationships/oleObject" Target="../embeddings/oleObject5.bin"/><Relationship Id="rId9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RNA-seq experiences and plans</a:t>
            </a:r>
            <a:br>
              <a:rPr lang="en-US" smtClean="0"/>
            </a:br>
            <a:r>
              <a:rPr lang="en-US" smtClean="0"/>
              <a:t>LUMC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4038600"/>
            <a:ext cx="8686800" cy="1219200"/>
          </a:xfrm>
        </p:spPr>
        <p:txBody>
          <a:bodyPr/>
          <a:lstStyle/>
          <a:p>
            <a:pPr eaLnBrk="1" hangingPunct="1"/>
            <a:r>
              <a:rPr lang="en-US" smtClean="0"/>
              <a:t>Peter A.C. </a:t>
            </a:r>
            <a:r>
              <a:rPr lang="en-US" smtClean="0">
                <a:cs typeface="Arial" charset="0"/>
              </a:rPr>
              <a:t>’</a:t>
            </a:r>
            <a:r>
              <a:rPr lang="en-US" smtClean="0"/>
              <a:t>t Hoen</a:t>
            </a:r>
          </a:p>
          <a:p>
            <a:pPr eaLnBrk="1" hangingPunct="1"/>
            <a:r>
              <a:rPr lang="en-US" smtClean="0"/>
              <a:t>Human Genetics, LUMC</a:t>
            </a:r>
          </a:p>
        </p:txBody>
      </p:sp>
      <p:pic>
        <p:nvPicPr>
          <p:cNvPr id="614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5638800"/>
            <a:ext cx="2362200" cy="101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5363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DeepSAGE – sample preparation</a:t>
            </a:r>
          </a:p>
        </p:txBody>
      </p:sp>
      <p:sp>
        <p:nvSpPr>
          <p:cNvPr id="15364" name="Text Box 60"/>
          <p:cNvSpPr txBox="1">
            <a:spLocks noChangeArrowheads="1"/>
          </p:cNvSpPr>
          <p:nvPr/>
        </p:nvSpPr>
        <p:spPr bwMode="auto">
          <a:xfrm>
            <a:off x="2590800" y="6564313"/>
            <a:ext cx="34956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1200" b="1">
                <a:solidFill>
                  <a:schemeClr val="tx2"/>
                </a:solidFill>
                <a:ea typeface="宋体" charset="-122"/>
              </a:rPr>
              <a:t>PCR enrichment and gel purification (~85bp)  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15365" name="Rectangle 64"/>
          <p:cNvSpPr>
            <a:spLocks noChangeArrowheads="1"/>
          </p:cNvSpPr>
          <p:nvPr/>
        </p:nvSpPr>
        <p:spPr bwMode="auto">
          <a:xfrm>
            <a:off x="0" y="914400"/>
            <a:ext cx="9144000" cy="5943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15366" name="Picture 68" descr="SAGEgre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Example gene: Gapd</a:t>
            </a:r>
            <a:endParaRPr lang="en-US" smtClean="0"/>
          </a:p>
        </p:txBody>
      </p:sp>
      <p:pic>
        <p:nvPicPr>
          <p:cNvPr id="16387" name="Picture 5"/>
          <p:cNvPicPr>
            <a:picLocks noChangeAspect="1" noChangeArrowheads="1"/>
          </p:cNvPicPr>
          <p:nvPr/>
        </p:nvPicPr>
        <p:blipFill>
          <a:blip r:embed="rId2" cstate="print"/>
          <a:srcRect l="17500" t="30469" r="18750" b="25000"/>
          <a:stretch>
            <a:fillRect/>
          </a:stretch>
        </p:blipFill>
        <p:spPr bwMode="auto">
          <a:xfrm>
            <a:off x="185738" y="1295400"/>
            <a:ext cx="8839200" cy="4940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6388" name="Text Box 6"/>
          <p:cNvSpPr txBox="1">
            <a:spLocks noChangeArrowheads="1"/>
          </p:cNvSpPr>
          <p:nvPr/>
        </p:nvSpPr>
        <p:spPr bwMode="auto">
          <a:xfrm>
            <a:off x="457200" y="1981200"/>
            <a:ext cx="1033463" cy="457200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14542</a:t>
            </a:r>
          </a:p>
        </p:txBody>
      </p:sp>
      <p:sp>
        <p:nvSpPr>
          <p:cNvPr id="16389" name="Text Box 7"/>
          <p:cNvSpPr txBox="1">
            <a:spLocks noChangeArrowheads="1"/>
          </p:cNvSpPr>
          <p:nvPr/>
        </p:nvSpPr>
        <p:spPr bwMode="auto">
          <a:xfrm>
            <a:off x="447675" y="3471863"/>
            <a:ext cx="1033463" cy="457200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12555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1"/>
          <p:cNvSpPr>
            <a:spLocks noChangeArrowheads="1"/>
          </p:cNvSpPr>
          <p:nvPr/>
        </p:nvSpPr>
        <p:spPr bwMode="auto">
          <a:xfrm>
            <a:off x="1143000" y="122238"/>
            <a:ext cx="7772400" cy="73501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eaLnBrk="1" hangingPunct="1">
              <a:lnSpc>
                <a:spcPct val="96000"/>
              </a:lnSpc>
            </a:pPr>
            <a:r>
              <a:rPr lang="nl-NL" sz="3200" b="1" i="1">
                <a:solidFill>
                  <a:schemeClr val="tx2"/>
                </a:solidFill>
                <a:latin typeface="Times" pitchFamily="18" charset="0"/>
              </a:rPr>
              <a:t>Example gene: alternative polyadenylation</a:t>
            </a:r>
            <a:endParaRPr lang="en-US" sz="3200" b="1" i="1">
              <a:solidFill>
                <a:schemeClr val="tx2"/>
              </a:solidFill>
              <a:latin typeface="Times" pitchFamily="18" charset="0"/>
            </a:endParaRPr>
          </a:p>
        </p:txBody>
      </p:sp>
      <p:pic>
        <p:nvPicPr>
          <p:cNvPr id="17411" name="Picture 12"/>
          <p:cNvPicPr>
            <a:picLocks noChangeAspect="1" noChangeArrowheads="1"/>
          </p:cNvPicPr>
          <p:nvPr/>
        </p:nvPicPr>
        <p:blipFill>
          <a:blip r:embed="rId2" cstate="print"/>
          <a:srcRect l="17369" t="36279" r="18790" b="22461"/>
          <a:stretch>
            <a:fillRect/>
          </a:stretch>
        </p:blipFill>
        <p:spPr bwMode="auto">
          <a:xfrm>
            <a:off x="152400" y="1447800"/>
            <a:ext cx="8991600" cy="464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7412" name="Text Box 13"/>
          <p:cNvSpPr txBox="1">
            <a:spLocks noChangeArrowheads="1"/>
          </p:cNvSpPr>
          <p:nvPr/>
        </p:nvSpPr>
        <p:spPr bwMode="auto">
          <a:xfrm>
            <a:off x="842963" y="2092325"/>
            <a:ext cx="523875" cy="457200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97</a:t>
            </a:r>
          </a:p>
        </p:txBody>
      </p:sp>
      <p:sp>
        <p:nvSpPr>
          <p:cNvPr id="17413" name="Text Box 14"/>
          <p:cNvSpPr txBox="1">
            <a:spLocks noChangeArrowheads="1"/>
          </p:cNvSpPr>
          <p:nvPr/>
        </p:nvSpPr>
        <p:spPr bwMode="auto">
          <a:xfrm>
            <a:off x="841375" y="3611563"/>
            <a:ext cx="523875" cy="457200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99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Expression profiling in a human cohort 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105 subjects with GWAS and phenotype data</a:t>
            </a:r>
          </a:p>
          <a:p>
            <a:pPr eaLnBrk="1" hangingPunct="1"/>
            <a:r>
              <a:rPr lang="en-US" smtClean="0"/>
              <a:t>RNA isolated from total blood</a:t>
            </a:r>
          </a:p>
          <a:p>
            <a:pPr eaLnBrk="1" hangingPunct="1"/>
            <a:r>
              <a:rPr lang="en-US" smtClean="0"/>
              <a:t>Expression profiling by deep-SAGE</a:t>
            </a:r>
          </a:p>
          <a:p>
            <a:pPr eaLnBrk="1" hangingPunct="1"/>
            <a:r>
              <a:rPr lang="en-US" smtClean="0"/>
              <a:t>95 passed all QC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Analysis pipeline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Trimming / addition of nucleotides</a:t>
            </a:r>
          </a:p>
          <a:p>
            <a:pPr eaLnBrk="1" hangingPunct="1"/>
            <a:r>
              <a:rPr lang="en-US" sz="2400" smtClean="0"/>
              <a:t>Genome alignment (Bowtie)</a:t>
            </a:r>
          </a:p>
          <a:p>
            <a:pPr eaLnBrk="1" hangingPunct="1"/>
            <a:r>
              <a:rPr lang="en-US" sz="2400" smtClean="0"/>
              <a:t>UCSC genome browser .wiggle files for visualization</a:t>
            </a:r>
          </a:p>
          <a:p>
            <a:pPr eaLnBrk="1" hangingPunct="1"/>
            <a:endParaRPr lang="en-US" sz="2400" smtClean="0"/>
          </a:p>
          <a:p>
            <a:pPr eaLnBrk="1" hangingPunct="1"/>
            <a:endParaRPr lang="en-US" sz="2400" smtClean="0"/>
          </a:p>
          <a:p>
            <a:pPr eaLnBrk="1" hangingPunct="1"/>
            <a:r>
              <a:rPr lang="en-US" sz="2400" smtClean="0"/>
              <a:t>Annotation (ENSEMBL/Biomart)</a:t>
            </a:r>
          </a:p>
          <a:p>
            <a:pPr eaLnBrk="1" hangingPunct="1"/>
            <a:r>
              <a:rPr lang="en-US" sz="2400" smtClean="0"/>
              <a:t>Reads summed per gene</a:t>
            </a:r>
          </a:p>
          <a:p>
            <a:pPr eaLnBrk="1" hangingPunct="1"/>
            <a:r>
              <a:rPr lang="en-US" sz="2400" smtClean="0"/>
              <a:t>OR tagwise analysis</a:t>
            </a:r>
          </a:p>
          <a:p>
            <a:pPr lvl="1" eaLnBrk="1" hangingPunct="1">
              <a:buFont typeface="Times" pitchFamily="18" charset="0"/>
              <a:buNone/>
            </a:pPr>
            <a:endParaRPr lang="en-US" smtClean="0"/>
          </a:p>
          <a:p>
            <a:pPr eaLnBrk="1" hangingPunct="1"/>
            <a:endParaRPr lang="en-US" sz="2400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SNPs: sample swaps detected</a:t>
            </a: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 cstate="print"/>
          <a:srcRect r="32718"/>
          <a:stretch>
            <a:fillRect/>
          </a:stretch>
        </p:blipFill>
        <p:spPr bwMode="auto">
          <a:xfrm>
            <a:off x="2057400" y="1219200"/>
            <a:ext cx="5486400" cy="5035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>
            <p:ph idx="1"/>
          </p:nvPr>
        </p:nvGraphicFramePr>
        <p:xfrm>
          <a:off x="1524000" y="1066800"/>
          <a:ext cx="6019800" cy="5270500"/>
        </p:xfrm>
        <a:graphic>
          <a:graphicData uri="http://schemas.openxmlformats.org/presentationml/2006/ole">
            <p:oleObj spid="_x0000_s1026" name="Image" r:id="rId3" imgW="6095238" imgH="6095238" progId="Photoshop.Image.10">
              <p:embed/>
            </p:oleObj>
          </a:graphicData>
        </a:graphic>
      </p:graphicFrame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Gender-specific gene expression</a:t>
            </a:r>
            <a:endParaRPr lang="en-US" smtClean="0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657600" y="1905000"/>
            <a:ext cx="6794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CC0000"/>
                </a:solidFill>
              </a:rPr>
              <a:t>male</a:t>
            </a:r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6096000" y="4038600"/>
            <a:ext cx="8699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CC0000"/>
                </a:solidFill>
              </a:rPr>
              <a:t>female</a:t>
            </a:r>
          </a:p>
        </p:txBody>
      </p:sp>
      <p:sp>
        <p:nvSpPr>
          <p:cNvPr id="1030" name="Oval 6"/>
          <p:cNvSpPr>
            <a:spLocks noChangeArrowheads="1"/>
          </p:cNvSpPr>
          <p:nvPr/>
        </p:nvSpPr>
        <p:spPr bwMode="auto">
          <a:xfrm>
            <a:off x="3810000" y="4343400"/>
            <a:ext cx="3657600" cy="1295400"/>
          </a:xfrm>
          <a:prstGeom prst="ellipse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31" name="Oval 7"/>
          <p:cNvSpPr>
            <a:spLocks noChangeArrowheads="1"/>
          </p:cNvSpPr>
          <p:nvPr/>
        </p:nvSpPr>
        <p:spPr bwMode="auto">
          <a:xfrm>
            <a:off x="3276600" y="4876800"/>
            <a:ext cx="3886200" cy="990600"/>
          </a:xfrm>
          <a:prstGeom prst="ellips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032" name="Oval 8"/>
          <p:cNvSpPr>
            <a:spLocks noChangeArrowheads="1"/>
          </p:cNvSpPr>
          <p:nvPr/>
        </p:nvSpPr>
        <p:spPr bwMode="auto">
          <a:xfrm>
            <a:off x="1828800" y="1143000"/>
            <a:ext cx="1143000" cy="3352800"/>
          </a:xfrm>
          <a:prstGeom prst="ellips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0" y="2743200"/>
            <a:ext cx="1470025" cy="1311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Normalized</a:t>
            </a:r>
          </a:p>
          <a:p>
            <a:r>
              <a:rPr lang="en-US" sz="2000"/>
              <a:t>expression</a:t>
            </a:r>
          </a:p>
          <a:p>
            <a:r>
              <a:rPr lang="en-US" sz="2000"/>
              <a:t>of Y-chr</a:t>
            </a:r>
          </a:p>
          <a:p>
            <a:r>
              <a:rPr lang="en-US" sz="2000"/>
              <a:t>genes</a:t>
            </a: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7761288" y="5370513"/>
            <a:ext cx="1470025" cy="1006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Normalized</a:t>
            </a:r>
          </a:p>
          <a:p>
            <a:r>
              <a:rPr lang="en-US" sz="2000"/>
              <a:t>XIST</a:t>
            </a:r>
          </a:p>
          <a:p>
            <a:r>
              <a:rPr lang="en-US" sz="2000"/>
              <a:t>expression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Contaminated samples detected</a:t>
            </a: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095375"/>
            <a:ext cx="5786438" cy="52435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Genes associated with BMI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tabLst>
                <a:tab pos="342900" algn="l"/>
                <a:tab pos="742950" algn="l"/>
                <a:tab pos="1543050" algn="l"/>
              </a:tabLst>
            </a:pPr>
            <a:r>
              <a:rPr lang="en-US" smtClean="0"/>
              <a:t>Differential expression analysis</a:t>
            </a:r>
          </a:p>
          <a:p>
            <a:pPr eaLnBrk="1" hangingPunct="1">
              <a:buFontTx/>
              <a:buNone/>
              <a:tabLst>
                <a:tab pos="342900" algn="l"/>
                <a:tab pos="742950" algn="l"/>
                <a:tab pos="1543050" algn="l"/>
              </a:tabLst>
            </a:pPr>
            <a:r>
              <a:rPr lang="en-US" smtClean="0"/>
              <a:t>		1. 	In </a:t>
            </a:r>
            <a:r>
              <a:rPr lang="en-US" smtClean="0">
                <a:solidFill>
                  <a:srgbClr val="FFFF00"/>
                </a:solidFill>
              </a:rPr>
              <a:t>edgeR </a:t>
            </a:r>
            <a:r>
              <a:rPr lang="en-US" smtClean="0"/>
              <a:t>(designed for count data)</a:t>
            </a:r>
          </a:p>
          <a:p>
            <a:pPr eaLnBrk="1" hangingPunct="1">
              <a:buFontTx/>
              <a:buNone/>
              <a:tabLst>
                <a:tab pos="342900" algn="l"/>
                <a:tab pos="742950" algn="l"/>
                <a:tab pos="1543050" algn="l"/>
              </a:tabLst>
            </a:pPr>
            <a:r>
              <a:rPr lang="en-US" smtClean="0"/>
              <a:t>		2. 	In </a:t>
            </a:r>
            <a:r>
              <a:rPr lang="en-US" smtClean="0">
                <a:solidFill>
                  <a:srgbClr val="FFFF00"/>
                </a:solidFill>
              </a:rPr>
              <a:t>limma </a:t>
            </a:r>
            <a:r>
              <a:rPr lang="en-US" smtClean="0"/>
              <a:t>(designed for microarray data; 						voom: mean-variance model)</a:t>
            </a:r>
          </a:p>
          <a:p>
            <a:pPr eaLnBrk="1" hangingPunct="1">
              <a:tabLst>
                <a:tab pos="342900" algn="l"/>
                <a:tab pos="742950" algn="l"/>
                <a:tab pos="1543050" algn="l"/>
              </a:tabLst>
            </a:pPr>
            <a:r>
              <a:rPr lang="en-US" smtClean="0"/>
              <a:t>Gender as confounder</a:t>
            </a:r>
          </a:p>
          <a:p>
            <a:pPr eaLnBrk="1" hangingPunct="1">
              <a:tabLst>
                <a:tab pos="342900" algn="l"/>
                <a:tab pos="742950" algn="l"/>
                <a:tab pos="1543050" algn="l"/>
              </a:tabLst>
            </a:pPr>
            <a:endParaRPr lang="en-US" smtClean="0"/>
          </a:p>
          <a:p>
            <a:pPr eaLnBrk="1" hangingPunct="1">
              <a:tabLst>
                <a:tab pos="342900" algn="l"/>
                <a:tab pos="742950" algn="l"/>
                <a:tab pos="1543050" algn="l"/>
              </a:tabLst>
            </a:pPr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Limma and edgeR reasonably consistent</a:t>
            </a:r>
          </a:p>
        </p:txBody>
      </p:sp>
      <p:pic>
        <p:nvPicPr>
          <p:cNvPr id="23555" name="Picture 6" descr="limma_vs_edgeR_GLU"/>
          <p:cNvPicPr>
            <a:picLocks noChangeAspect="1" noChangeArrowheads="1"/>
          </p:cNvPicPr>
          <p:nvPr/>
        </p:nvPicPr>
        <p:blipFill>
          <a:blip r:embed="rId2" cstate="print"/>
          <a:srcRect t="10146"/>
          <a:stretch>
            <a:fillRect/>
          </a:stretch>
        </p:blipFill>
        <p:spPr bwMode="auto">
          <a:xfrm>
            <a:off x="2133600" y="1066800"/>
            <a:ext cx="52578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Text Box 7"/>
          <p:cNvSpPr txBox="1">
            <a:spLocks noChangeArrowheads="1"/>
          </p:cNvSpPr>
          <p:nvPr/>
        </p:nvSpPr>
        <p:spPr bwMode="auto">
          <a:xfrm>
            <a:off x="0" y="1752600"/>
            <a:ext cx="203835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-log</a:t>
            </a:r>
            <a:r>
              <a:rPr lang="en-US" baseline="-25000"/>
              <a:t>10</a:t>
            </a:r>
            <a:r>
              <a:rPr lang="en-US"/>
              <a:t> P-value</a:t>
            </a:r>
          </a:p>
        </p:txBody>
      </p:sp>
      <p:sp>
        <p:nvSpPr>
          <p:cNvPr id="23557" name="Text Box 8"/>
          <p:cNvSpPr txBox="1">
            <a:spLocks noChangeArrowheads="1"/>
          </p:cNvSpPr>
          <p:nvPr/>
        </p:nvSpPr>
        <p:spPr bwMode="auto">
          <a:xfrm>
            <a:off x="4114800" y="5943600"/>
            <a:ext cx="41179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In red: high expressed genes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Pipelines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en-US" smtClean="0"/>
          </a:p>
          <a:p>
            <a:pPr eaLnBrk="1" hangingPunct="1"/>
            <a:r>
              <a:rPr lang="en-US" smtClean="0">
                <a:solidFill>
                  <a:srgbClr val="FFFF00"/>
                </a:solidFill>
              </a:rPr>
              <a:t>PASSion: </a:t>
            </a:r>
            <a:r>
              <a:rPr lang="en-US" smtClean="0"/>
              <a:t>a pattern growth algorithm-based pipeline for splice junction detection in paired-end RNA-Seq data</a:t>
            </a:r>
          </a:p>
          <a:p>
            <a:pPr lvl="1" eaLnBrk="1" hangingPunct="1">
              <a:buFont typeface="Times" pitchFamily="18" charset="0"/>
              <a:buNone/>
            </a:pPr>
            <a:r>
              <a:rPr lang="en-US" i="1" smtClean="0"/>
              <a:t>Bioinformatics 28:479-86 (2012)</a:t>
            </a:r>
            <a:endParaRPr lang="en-US" i="1" smtClean="0">
              <a:solidFill>
                <a:srgbClr val="FFFF00"/>
              </a:solidFill>
            </a:endParaRPr>
          </a:p>
          <a:p>
            <a:pPr eaLnBrk="1" hangingPunct="1"/>
            <a:endParaRPr lang="en-US" smtClean="0">
              <a:solidFill>
                <a:srgbClr val="FFFF00"/>
              </a:solidFill>
            </a:endParaRPr>
          </a:p>
          <a:p>
            <a:pPr eaLnBrk="1" hangingPunct="1"/>
            <a:r>
              <a:rPr lang="en-US" smtClean="0">
                <a:solidFill>
                  <a:srgbClr val="FFFF00"/>
                </a:solidFill>
              </a:rPr>
              <a:t>eMiR: </a:t>
            </a:r>
            <a:r>
              <a:rPr lang="en-US" smtClean="0"/>
              <a:t>pipeline for mapping, 5p-3p resolution and annotation of miRNAs</a:t>
            </a:r>
          </a:p>
          <a:p>
            <a:pPr lvl="1" eaLnBrk="1" hangingPunct="1">
              <a:buFont typeface="Times" pitchFamily="18" charset="0"/>
              <a:buNone/>
            </a:pPr>
            <a:r>
              <a:rPr lang="en-US" i="1" smtClean="0"/>
              <a:t>BMC Genomics 11:716 (2010)</a:t>
            </a:r>
          </a:p>
          <a:p>
            <a:pPr eaLnBrk="1" hangingPunct="1">
              <a:buFontTx/>
              <a:buNone/>
            </a:pPr>
            <a:endParaRPr lang="en-US" smtClean="0">
              <a:solidFill>
                <a:srgbClr val="FFFF00"/>
              </a:solidFill>
            </a:endParaRPr>
          </a:p>
          <a:p>
            <a:pPr eaLnBrk="1" hangingPunct="1">
              <a:buFontTx/>
              <a:buNone/>
            </a:pPr>
            <a:endParaRPr lang="en-US" smtClean="0"/>
          </a:p>
          <a:p>
            <a:pPr eaLnBrk="1" hangingPunct="1">
              <a:buFontTx/>
              <a:buNone/>
            </a:pPr>
            <a:endParaRPr lang="nl-NL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Genes associated with BMI (N=9, FDR 0.05)</a:t>
            </a:r>
          </a:p>
        </p:txBody>
      </p:sp>
      <p:pic>
        <p:nvPicPr>
          <p:cNvPr id="24579" name="Picture 5" descr="boxplot_top_BMI_from_full_model_sqrt_scaled_counts_al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066800"/>
            <a:ext cx="5410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Allele specific expression detected for some genes</a:t>
            </a:r>
          </a:p>
        </p:txBody>
      </p:sp>
      <p:pic>
        <p:nvPicPr>
          <p:cNvPr id="2560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992188"/>
            <a:ext cx="6096000" cy="5915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Helicos single molecule sequencing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6628" name="Picture 4" descr="Helicos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228600"/>
            <a:ext cx="1416050" cy="58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066800"/>
            <a:ext cx="7162800" cy="537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 polyA profiling on Helicos</a:t>
            </a: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6172200" y="6491288"/>
            <a:ext cx="20002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bg1"/>
                </a:solidFill>
              </a:rPr>
              <a:t>Eleonora de Klerk</a:t>
            </a:r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143000"/>
            <a:ext cx="7315200" cy="5257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Oculopharyngeal muscular dystrophy: </a:t>
            </a:r>
            <a:br>
              <a:rPr lang="en-US" sz="2400" smtClean="0"/>
            </a:br>
            <a:r>
              <a:rPr lang="en-US" sz="2400" b="0" smtClean="0"/>
              <a:t>General switch to shorter 3’-UTRs</a:t>
            </a:r>
          </a:p>
        </p:txBody>
      </p:sp>
      <p:pic>
        <p:nvPicPr>
          <p:cNvPr id="28675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 r="11415"/>
          <a:stretch>
            <a:fillRect/>
          </a:stretch>
        </p:blipFill>
        <p:spPr>
          <a:xfrm>
            <a:off x="76200" y="1219200"/>
            <a:ext cx="8991600" cy="3536950"/>
          </a:xfrm>
          <a:noFill/>
        </p:spPr>
      </p:pic>
      <p:sp>
        <p:nvSpPr>
          <p:cNvPr id="28676" name="Text Box 5"/>
          <p:cNvSpPr txBox="1">
            <a:spLocks noChangeArrowheads="1"/>
          </p:cNvSpPr>
          <p:nvPr/>
        </p:nvSpPr>
        <p:spPr bwMode="auto">
          <a:xfrm>
            <a:off x="6172200" y="6491288"/>
            <a:ext cx="20002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bg1"/>
                </a:solidFill>
              </a:rPr>
              <a:t>Eleonora de Klerk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 RNA-Seq (Helicos)</a:t>
            </a:r>
          </a:p>
        </p:txBody>
      </p:sp>
      <p:sp>
        <p:nvSpPr>
          <p:cNvPr id="2054" name="Text Box 3"/>
          <p:cNvSpPr txBox="1">
            <a:spLocks noChangeArrowheads="1"/>
          </p:cNvSpPr>
          <p:nvPr/>
        </p:nvSpPr>
        <p:spPr bwMode="auto">
          <a:xfrm>
            <a:off x="304800" y="1004888"/>
            <a:ext cx="2413000" cy="34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spcBef>
                <a:spcPct val="50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800" i="1"/>
              <a:t>ADAMTS8</a:t>
            </a:r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2057400" y="990600"/>
          <a:ext cx="5865813" cy="1922463"/>
        </p:xfrm>
        <a:graphic>
          <a:graphicData uri="http://schemas.openxmlformats.org/presentationml/2006/ole">
            <p:oleObj spid="_x0000_s2050" name="Acrobat Document" r:id="rId3" imgW="5143500" imgH="1685925" progId="AcroExch.Document.7">
              <p:embed/>
            </p:oleObj>
          </a:graphicData>
        </a:graphic>
      </p:graphicFrame>
      <p:sp>
        <p:nvSpPr>
          <p:cNvPr id="2055" name="Text Box 5"/>
          <p:cNvSpPr txBox="1">
            <a:spLocks noChangeArrowheads="1"/>
          </p:cNvSpPr>
          <p:nvPr/>
        </p:nvSpPr>
        <p:spPr bwMode="auto">
          <a:xfrm>
            <a:off x="304800" y="3200400"/>
            <a:ext cx="2413000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spcBef>
                <a:spcPct val="50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800" i="1"/>
              <a:t>ADAMTS15</a:t>
            </a:r>
          </a:p>
        </p:txBody>
      </p:sp>
      <p:graphicFrame>
        <p:nvGraphicFramePr>
          <p:cNvPr id="2051" name="Object 6"/>
          <p:cNvGraphicFramePr>
            <a:graphicFrameLocks noChangeAspect="1"/>
          </p:cNvGraphicFramePr>
          <p:nvPr/>
        </p:nvGraphicFramePr>
        <p:xfrm>
          <a:off x="2057400" y="2971800"/>
          <a:ext cx="5865813" cy="1922463"/>
        </p:xfrm>
        <a:graphic>
          <a:graphicData uri="http://schemas.openxmlformats.org/presentationml/2006/ole">
            <p:oleObj spid="_x0000_s2051" name="Acrobat Document" r:id="rId4" imgW="5143500" imgH="1685925" progId="AcroExch.Document.7">
              <p:embed/>
            </p:oleObj>
          </a:graphicData>
        </a:graphic>
      </p:graphicFrame>
      <p:sp>
        <p:nvSpPr>
          <p:cNvPr id="2056" name="Text Box 7"/>
          <p:cNvSpPr txBox="1">
            <a:spLocks noChangeArrowheads="1"/>
          </p:cNvSpPr>
          <p:nvPr/>
        </p:nvSpPr>
        <p:spPr bwMode="auto">
          <a:xfrm>
            <a:off x="304800" y="5105400"/>
            <a:ext cx="2413000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spcBef>
                <a:spcPct val="50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800" i="1"/>
              <a:t>NOV</a:t>
            </a:r>
          </a:p>
        </p:txBody>
      </p:sp>
      <p:graphicFrame>
        <p:nvGraphicFramePr>
          <p:cNvPr id="2052" name="Object 8"/>
          <p:cNvGraphicFramePr>
            <a:graphicFrameLocks noChangeAspect="1"/>
          </p:cNvGraphicFramePr>
          <p:nvPr/>
        </p:nvGraphicFramePr>
        <p:xfrm>
          <a:off x="2057400" y="4935538"/>
          <a:ext cx="5867400" cy="1922462"/>
        </p:xfrm>
        <a:graphic>
          <a:graphicData uri="http://schemas.openxmlformats.org/presentationml/2006/ole">
            <p:oleObj spid="_x0000_s2052" name="Acrobat Document" r:id="rId5" imgW="5143500" imgH="1685925" progId="AcroExch.Document.7">
              <p:embed/>
            </p:oleObj>
          </a:graphicData>
        </a:graphic>
      </p:graphicFrame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0" y="6491288"/>
            <a:ext cx="19113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bg1"/>
                </a:solidFill>
              </a:rPr>
              <a:t>Peter Henneman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Analysis of pre-mRNA processing</a:t>
            </a:r>
          </a:p>
        </p:txBody>
      </p:sp>
      <p:sp>
        <p:nvSpPr>
          <p:cNvPr id="29699" name="Text Box 5"/>
          <p:cNvSpPr txBox="1">
            <a:spLocks noChangeArrowheads="1"/>
          </p:cNvSpPr>
          <p:nvPr/>
        </p:nvSpPr>
        <p:spPr bwMode="auto">
          <a:xfrm>
            <a:off x="6800850" y="6553200"/>
            <a:ext cx="18097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bg1"/>
                </a:solidFill>
              </a:rPr>
              <a:t>Irina Pulyakhina</a:t>
            </a:r>
          </a:p>
        </p:txBody>
      </p:sp>
      <p:sp>
        <p:nvSpPr>
          <p:cNvPr id="29700" name="Line 8"/>
          <p:cNvSpPr>
            <a:spLocks noChangeShapeType="1"/>
          </p:cNvSpPr>
          <p:nvPr/>
        </p:nvSpPr>
        <p:spPr bwMode="auto">
          <a:xfrm>
            <a:off x="1836738" y="1728788"/>
            <a:ext cx="8099425" cy="1587"/>
          </a:xfrm>
          <a:prstGeom prst="line">
            <a:avLst/>
          </a:prstGeom>
          <a:noFill/>
          <a:ln w="5472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701" name="AutoShape 9"/>
          <p:cNvSpPr>
            <a:spLocks noChangeArrowheads="1"/>
          </p:cNvSpPr>
          <p:nvPr/>
        </p:nvSpPr>
        <p:spPr bwMode="auto">
          <a:xfrm>
            <a:off x="2289175" y="1620838"/>
            <a:ext cx="720725" cy="215900"/>
          </a:xfrm>
          <a:prstGeom prst="roundRect">
            <a:avLst>
              <a:gd name="adj" fmla="val 16667"/>
            </a:avLst>
          </a:prstGeom>
          <a:solidFill>
            <a:srgbClr val="0000FF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2" name="AutoShape 10"/>
          <p:cNvSpPr>
            <a:spLocks noChangeArrowheads="1"/>
          </p:cNvSpPr>
          <p:nvPr/>
        </p:nvSpPr>
        <p:spPr bwMode="auto">
          <a:xfrm>
            <a:off x="5095875" y="1620838"/>
            <a:ext cx="971550" cy="215900"/>
          </a:xfrm>
          <a:prstGeom prst="roundRect">
            <a:avLst>
              <a:gd name="adj" fmla="val 16667"/>
            </a:avLst>
          </a:prstGeom>
          <a:solidFill>
            <a:srgbClr val="00FF00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3" name="AutoShape 11"/>
          <p:cNvSpPr>
            <a:spLocks noChangeArrowheads="1"/>
          </p:cNvSpPr>
          <p:nvPr/>
        </p:nvSpPr>
        <p:spPr bwMode="auto">
          <a:xfrm>
            <a:off x="7219950" y="1620838"/>
            <a:ext cx="1619250" cy="215900"/>
          </a:xfrm>
          <a:prstGeom prst="roundRect">
            <a:avLst>
              <a:gd name="adj" fmla="val 16667"/>
            </a:avLst>
          </a:prstGeom>
          <a:solidFill>
            <a:srgbClr val="FFFF99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4" name="AutoShape 12"/>
          <p:cNvSpPr>
            <a:spLocks noChangeArrowheads="1"/>
          </p:cNvSpPr>
          <p:nvPr/>
        </p:nvSpPr>
        <p:spPr bwMode="auto">
          <a:xfrm>
            <a:off x="2289175" y="1620838"/>
            <a:ext cx="720725" cy="215900"/>
          </a:xfrm>
          <a:prstGeom prst="roundRect">
            <a:avLst>
              <a:gd name="adj" fmla="val 16667"/>
            </a:avLst>
          </a:prstGeom>
          <a:solidFill>
            <a:srgbClr val="0000FF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5" name="AutoShape 13"/>
          <p:cNvSpPr>
            <a:spLocks noChangeArrowheads="1"/>
          </p:cNvSpPr>
          <p:nvPr/>
        </p:nvSpPr>
        <p:spPr bwMode="auto">
          <a:xfrm>
            <a:off x="5095875" y="1620838"/>
            <a:ext cx="971550" cy="215900"/>
          </a:xfrm>
          <a:prstGeom prst="roundRect">
            <a:avLst>
              <a:gd name="adj" fmla="val 16667"/>
            </a:avLst>
          </a:prstGeom>
          <a:solidFill>
            <a:srgbClr val="00FF00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6" name="AutoShape 14"/>
          <p:cNvSpPr>
            <a:spLocks noChangeArrowheads="1"/>
          </p:cNvSpPr>
          <p:nvPr/>
        </p:nvSpPr>
        <p:spPr bwMode="auto">
          <a:xfrm>
            <a:off x="7219950" y="1620838"/>
            <a:ext cx="1619250" cy="215900"/>
          </a:xfrm>
          <a:prstGeom prst="roundRect">
            <a:avLst>
              <a:gd name="adj" fmla="val 16667"/>
            </a:avLst>
          </a:prstGeom>
          <a:solidFill>
            <a:srgbClr val="FFFF99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7" name="AutoShape 15"/>
          <p:cNvSpPr>
            <a:spLocks noChangeArrowheads="1"/>
          </p:cNvSpPr>
          <p:nvPr/>
        </p:nvSpPr>
        <p:spPr bwMode="auto">
          <a:xfrm>
            <a:off x="2289175" y="1620838"/>
            <a:ext cx="720725" cy="215900"/>
          </a:xfrm>
          <a:prstGeom prst="roundRect">
            <a:avLst>
              <a:gd name="adj" fmla="val 16667"/>
            </a:avLst>
          </a:prstGeom>
          <a:solidFill>
            <a:srgbClr val="0000FF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8" name="AutoShape 16"/>
          <p:cNvSpPr>
            <a:spLocks noChangeArrowheads="1"/>
          </p:cNvSpPr>
          <p:nvPr/>
        </p:nvSpPr>
        <p:spPr bwMode="auto">
          <a:xfrm>
            <a:off x="5095875" y="1620838"/>
            <a:ext cx="971550" cy="215900"/>
          </a:xfrm>
          <a:prstGeom prst="roundRect">
            <a:avLst>
              <a:gd name="adj" fmla="val 16667"/>
            </a:avLst>
          </a:prstGeom>
          <a:solidFill>
            <a:srgbClr val="00FF00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9" name="AutoShape 17"/>
          <p:cNvSpPr>
            <a:spLocks noChangeArrowheads="1"/>
          </p:cNvSpPr>
          <p:nvPr/>
        </p:nvSpPr>
        <p:spPr bwMode="auto">
          <a:xfrm>
            <a:off x="7219950" y="1620838"/>
            <a:ext cx="1619250" cy="215900"/>
          </a:xfrm>
          <a:prstGeom prst="roundRect">
            <a:avLst>
              <a:gd name="adj" fmla="val 16667"/>
            </a:avLst>
          </a:prstGeom>
          <a:solidFill>
            <a:srgbClr val="FFFF99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0" name="AutoShape 18"/>
          <p:cNvSpPr>
            <a:spLocks noChangeArrowheads="1"/>
          </p:cNvSpPr>
          <p:nvPr/>
        </p:nvSpPr>
        <p:spPr bwMode="auto">
          <a:xfrm>
            <a:off x="2289175" y="1620838"/>
            <a:ext cx="720725" cy="215900"/>
          </a:xfrm>
          <a:prstGeom prst="roundRect">
            <a:avLst>
              <a:gd name="adj" fmla="val 16667"/>
            </a:avLst>
          </a:prstGeom>
          <a:solidFill>
            <a:srgbClr val="0000FF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1" name="AutoShape 19"/>
          <p:cNvSpPr>
            <a:spLocks noChangeArrowheads="1"/>
          </p:cNvSpPr>
          <p:nvPr/>
        </p:nvSpPr>
        <p:spPr bwMode="auto">
          <a:xfrm>
            <a:off x="5095875" y="1620838"/>
            <a:ext cx="971550" cy="215900"/>
          </a:xfrm>
          <a:prstGeom prst="roundRect">
            <a:avLst>
              <a:gd name="adj" fmla="val 16667"/>
            </a:avLst>
          </a:prstGeom>
          <a:solidFill>
            <a:srgbClr val="00FF00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2" name="AutoShape 20"/>
          <p:cNvSpPr>
            <a:spLocks noChangeArrowheads="1"/>
          </p:cNvSpPr>
          <p:nvPr/>
        </p:nvSpPr>
        <p:spPr bwMode="auto">
          <a:xfrm>
            <a:off x="7219950" y="1620838"/>
            <a:ext cx="1619250" cy="215900"/>
          </a:xfrm>
          <a:prstGeom prst="roundRect">
            <a:avLst>
              <a:gd name="adj" fmla="val 16667"/>
            </a:avLst>
          </a:prstGeom>
          <a:solidFill>
            <a:srgbClr val="FFFF99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3" name="AutoShape 21"/>
          <p:cNvSpPr>
            <a:spLocks noChangeArrowheads="1"/>
          </p:cNvSpPr>
          <p:nvPr/>
        </p:nvSpPr>
        <p:spPr bwMode="auto">
          <a:xfrm>
            <a:off x="2289175" y="1620838"/>
            <a:ext cx="720725" cy="215900"/>
          </a:xfrm>
          <a:prstGeom prst="roundRect">
            <a:avLst>
              <a:gd name="adj" fmla="val 16667"/>
            </a:avLst>
          </a:prstGeom>
          <a:solidFill>
            <a:srgbClr val="0000FF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4" name="AutoShape 22"/>
          <p:cNvSpPr>
            <a:spLocks noChangeArrowheads="1"/>
          </p:cNvSpPr>
          <p:nvPr/>
        </p:nvSpPr>
        <p:spPr bwMode="auto">
          <a:xfrm>
            <a:off x="5095875" y="1620838"/>
            <a:ext cx="971550" cy="215900"/>
          </a:xfrm>
          <a:prstGeom prst="roundRect">
            <a:avLst>
              <a:gd name="adj" fmla="val 16667"/>
            </a:avLst>
          </a:prstGeom>
          <a:solidFill>
            <a:srgbClr val="00FF00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5" name="AutoShape 23"/>
          <p:cNvSpPr>
            <a:spLocks noChangeArrowheads="1"/>
          </p:cNvSpPr>
          <p:nvPr/>
        </p:nvSpPr>
        <p:spPr bwMode="auto">
          <a:xfrm>
            <a:off x="7219950" y="1620838"/>
            <a:ext cx="1619250" cy="215900"/>
          </a:xfrm>
          <a:prstGeom prst="roundRect">
            <a:avLst>
              <a:gd name="adj" fmla="val 16667"/>
            </a:avLst>
          </a:prstGeom>
          <a:solidFill>
            <a:srgbClr val="FFFF99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6" name="AutoShape 24"/>
          <p:cNvSpPr>
            <a:spLocks noChangeArrowheads="1"/>
          </p:cNvSpPr>
          <p:nvPr/>
        </p:nvSpPr>
        <p:spPr bwMode="auto">
          <a:xfrm>
            <a:off x="2289175" y="1620838"/>
            <a:ext cx="720725" cy="215900"/>
          </a:xfrm>
          <a:prstGeom prst="roundRect">
            <a:avLst>
              <a:gd name="adj" fmla="val 16667"/>
            </a:avLst>
          </a:prstGeom>
          <a:solidFill>
            <a:srgbClr val="0000FF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7" name="AutoShape 25"/>
          <p:cNvSpPr>
            <a:spLocks noChangeArrowheads="1"/>
          </p:cNvSpPr>
          <p:nvPr/>
        </p:nvSpPr>
        <p:spPr bwMode="auto">
          <a:xfrm>
            <a:off x="5095875" y="1620838"/>
            <a:ext cx="971550" cy="215900"/>
          </a:xfrm>
          <a:prstGeom prst="roundRect">
            <a:avLst>
              <a:gd name="adj" fmla="val 16667"/>
            </a:avLst>
          </a:prstGeom>
          <a:solidFill>
            <a:srgbClr val="00FF00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8" name="AutoShape 26"/>
          <p:cNvSpPr>
            <a:spLocks noChangeArrowheads="1"/>
          </p:cNvSpPr>
          <p:nvPr/>
        </p:nvSpPr>
        <p:spPr bwMode="auto">
          <a:xfrm>
            <a:off x="7219950" y="1620838"/>
            <a:ext cx="1619250" cy="215900"/>
          </a:xfrm>
          <a:prstGeom prst="roundRect">
            <a:avLst>
              <a:gd name="adj" fmla="val 16667"/>
            </a:avLst>
          </a:prstGeom>
          <a:solidFill>
            <a:srgbClr val="FFFF99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9" name="AutoShape 27"/>
          <p:cNvSpPr>
            <a:spLocks noChangeArrowheads="1"/>
          </p:cNvSpPr>
          <p:nvPr/>
        </p:nvSpPr>
        <p:spPr bwMode="auto">
          <a:xfrm>
            <a:off x="2289175" y="1620838"/>
            <a:ext cx="720725" cy="215900"/>
          </a:xfrm>
          <a:prstGeom prst="roundRect">
            <a:avLst>
              <a:gd name="adj" fmla="val 16667"/>
            </a:avLst>
          </a:prstGeom>
          <a:solidFill>
            <a:srgbClr val="0000FF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20" name="AutoShape 28"/>
          <p:cNvSpPr>
            <a:spLocks noChangeArrowheads="1"/>
          </p:cNvSpPr>
          <p:nvPr/>
        </p:nvSpPr>
        <p:spPr bwMode="auto">
          <a:xfrm>
            <a:off x="5095875" y="1620838"/>
            <a:ext cx="971550" cy="215900"/>
          </a:xfrm>
          <a:prstGeom prst="roundRect">
            <a:avLst>
              <a:gd name="adj" fmla="val 16667"/>
            </a:avLst>
          </a:prstGeom>
          <a:solidFill>
            <a:srgbClr val="00FF00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21" name="AutoShape 29"/>
          <p:cNvSpPr>
            <a:spLocks noChangeArrowheads="1"/>
          </p:cNvSpPr>
          <p:nvPr/>
        </p:nvSpPr>
        <p:spPr bwMode="auto">
          <a:xfrm>
            <a:off x="7219950" y="1620838"/>
            <a:ext cx="1619250" cy="215900"/>
          </a:xfrm>
          <a:prstGeom prst="roundRect">
            <a:avLst>
              <a:gd name="adj" fmla="val 16667"/>
            </a:avLst>
          </a:prstGeom>
          <a:solidFill>
            <a:srgbClr val="FFFF99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22" name="AutoShape 30"/>
          <p:cNvSpPr>
            <a:spLocks noChangeArrowheads="1"/>
          </p:cNvSpPr>
          <p:nvPr/>
        </p:nvSpPr>
        <p:spPr bwMode="auto">
          <a:xfrm>
            <a:off x="2289175" y="1620838"/>
            <a:ext cx="720725" cy="215900"/>
          </a:xfrm>
          <a:prstGeom prst="roundRect">
            <a:avLst>
              <a:gd name="adj" fmla="val 16667"/>
            </a:avLst>
          </a:prstGeom>
          <a:solidFill>
            <a:srgbClr val="0000FF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23" name="AutoShape 31"/>
          <p:cNvSpPr>
            <a:spLocks noChangeArrowheads="1"/>
          </p:cNvSpPr>
          <p:nvPr/>
        </p:nvSpPr>
        <p:spPr bwMode="auto">
          <a:xfrm>
            <a:off x="5095875" y="1620838"/>
            <a:ext cx="971550" cy="215900"/>
          </a:xfrm>
          <a:prstGeom prst="roundRect">
            <a:avLst>
              <a:gd name="adj" fmla="val 16667"/>
            </a:avLst>
          </a:prstGeom>
          <a:solidFill>
            <a:srgbClr val="00FF00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24" name="AutoShape 32"/>
          <p:cNvSpPr>
            <a:spLocks noChangeArrowheads="1"/>
          </p:cNvSpPr>
          <p:nvPr/>
        </p:nvSpPr>
        <p:spPr bwMode="auto">
          <a:xfrm>
            <a:off x="7219950" y="1620838"/>
            <a:ext cx="1619250" cy="215900"/>
          </a:xfrm>
          <a:prstGeom prst="roundRect">
            <a:avLst>
              <a:gd name="adj" fmla="val 16667"/>
            </a:avLst>
          </a:prstGeom>
          <a:solidFill>
            <a:srgbClr val="FFFF99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25" name="AutoShape 33"/>
          <p:cNvSpPr>
            <a:spLocks noChangeArrowheads="1"/>
          </p:cNvSpPr>
          <p:nvPr/>
        </p:nvSpPr>
        <p:spPr bwMode="auto">
          <a:xfrm rot="5400000">
            <a:off x="4453731" y="2232820"/>
            <a:ext cx="720725" cy="360362"/>
          </a:xfrm>
          <a:prstGeom prst="notchedRightArrow">
            <a:avLst>
              <a:gd name="adj1" fmla="val 50000"/>
              <a:gd name="adj2" fmla="val 50000"/>
            </a:avLst>
          </a:prstGeom>
          <a:solidFill>
            <a:srgbClr val="C0C0C0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26" name="Text Box 34"/>
          <p:cNvSpPr txBox="1">
            <a:spLocks noChangeArrowheads="1"/>
          </p:cNvSpPr>
          <p:nvPr/>
        </p:nvSpPr>
        <p:spPr bwMode="auto">
          <a:xfrm>
            <a:off x="5095875" y="2160588"/>
            <a:ext cx="1135063" cy="4794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/>
          <a:lstStyle/>
          <a:p>
            <a:pPr defTabSz="457200" eaLnBrk="1">
              <a:lnSpc>
                <a:spcPct val="116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200"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splicing</a:t>
            </a:r>
          </a:p>
        </p:txBody>
      </p:sp>
      <p:sp>
        <p:nvSpPr>
          <p:cNvPr id="29727" name="Text Box 35"/>
          <p:cNvSpPr txBox="1">
            <a:spLocks noChangeArrowheads="1"/>
          </p:cNvSpPr>
          <p:nvPr/>
        </p:nvSpPr>
        <p:spPr bwMode="auto">
          <a:xfrm>
            <a:off x="146050" y="1404938"/>
            <a:ext cx="1749425" cy="514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/>
          <a:lstStyle/>
          <a:p>
            <a:pPr defTabSz="457200" eaLnBrk="1">
              <a:lnSpc>
                <a:spcPct val="116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pre-mRNA</a:t>
            </a:r>
          </a:p>
        </p:txBody>
      </p:sp>
      <p:sp>
        <p:nvSpPr>
          <p:cNvPr id="29728" name="Text Box 36"/>
          <p:cNvSpPr txBox="1">
            <a:spLocks noChangeArrowheads="1"/>
          </p:cNvSpPr>
          <p:nvPr/>
        </p:nvSpPr>
        <p:spPr bwMode="auto">
          <a:xfrm>
            <a:off x="325438" y="4679950"/>
            <a:ext cx="2251075" cy="514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 defTabSz="457200" eaLnBrk="1">
              <a:lnSpc>
                <a:spcPct val="116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mature mRNA</a:t>
            </a:r>
          </a:p>
        </p:txBody>
      </p:sp>
      <p:sp>
        <p:nvSpPr>
          <p:cNvPr id="29729" name="Line 37"/>
          <p:cNvSpPr>
            <a:spLocks noChangeShapeType="1"/>
          </p:cNvSpPr>
          <p:nvPr/>
        </p:nvSpPr>
        <p:spPr bwMode="auto">
          <a:xfrm>
            <a:off x="4087813" y="3168650"/>
            <a:ext cx="2160587" cy="1588"/>
          </a:xfrm>
          <a:prstGeom prst="line">
            <a:avLst/>
          </a:prstGeom>
          <a:noFill/>
          <a:ln w="7308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730" name="AutoShape 38"/>
          <p:cNvSpPr>
            <a:spLocks noChangeArrowheads="1"/>
          </p:cNvSpPr>
          <p:nvPr/>
        </p:nvSpPr>
        <p:spPr bwMode="auto">
          <a:xfrm>
            <a:off x="5745163" y="3095625"/>
            <a:ext cx="1368425" cy="215900"/>
          </a:xfrm>
          <a:prstGeom prst="roundRect">
            <a:avLst>
              <a:gd name="adj" fmla="val 16667"/>
            </a:avLst>
          </a:prstGeom>
          <a:solidFill>
            <a:srgbClr val="FFFF99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31" name="AutoShape 39"/>
          <p:cNvSpPr>
            <a:spLocks noChangeArrowheads="1"/>
          </p:cNvSpPr>
          <p:nvPr/>
        </p:nvSpPr>
        <p:spPr bwMode="auto">
          <a:xfrm>
            <a:off x="5745163" y="3095625"/>
            <a:ext cx="1368425" cy="215900"/>
          </a:xfrm>
          <a:prstGeom prst="roundRect">
            <a:avLst>
              <a:gd name="adj" fmla="val 16667"/>
            </a:avLst>
          </a:prstGeom>
          <a:solidFill>
            <a:srgbClr val="FFFF99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32" name="AutoShape 40"/>
          <p:cNvSpPr>
            <a:spLocks noChangeArrowheads="1"/>
          </p:cNvSpPr>
          <p:nvPr/>
        </p:nvSpPr>
        <p:spPr bwMode="auto">
          <a:xfrm>
            <a:off x="5745163" y="3095625"/>
            <a:ext cx="1368425" cy="215900"/>
          </a:xfrm>
          <a:prstGeom prst="roundRect">
            <a:avLst>
              <a:gd name="adj" fmla="val 16667"/>
            </a:avLst>
          </a:prstGeom>
          <a:solidFill>
            <a:srgbClr val="FFFF99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33" name="AutoShape 41"/>
          <p:cNvSpPr>
            <a:spLocks noChangeArrowheads="1"/>
          </p:cNvSpPr>
          <p:nvPr/>
        </p:nvSpPr>
        <p:spPr bwMode="auto">
          <a:xfrm>
            <a:off x="5745163" y="3095625"/>
            <a:ext cx="1368425" cy="215900"/>
          </a:xfrm>
          <a:prstGeom prst="roundRect">
            <a:avLst>
              <a:gd name="adj" fmla="val 16667"/>
            </a:avLst>
          </a:prstGeom>
          <a:solidFill>
            <a:srgbClr val="FFFF99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34" name="AutoShape 42"/>
          <p:cNvSpPr>
            <a:spLocks noChangeArrowheads="1"/>
          </p:cNvSpPr>
          <p:nvPr/>
        </p:nvSpPr>
        <p:spPr bwMode="auto">
          <a:xfrm>
            <a:off x="5745163" y="3095625"/>
            <a:ext cx="1368425" cy="215900"/>
          </a:xfrm>
          <a:prstGeom prst="roundRect">
            <a:avLst>
              <a:gd name="adj" fmla="val 16667"/>
            </a:avLst>
          </a:prstGeom>
          <a:solidFill>
            <a:srgbClr val="FFFF99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35" name="AutoShape 43"/>
          <p:cNvSpPr>
            <a:spLocks noChangeArrowheads="1"/>
          </p:cNvSpPr>
          <p:nvPr/>
        </p:nvSpPr>
        <p:spPr bwMode="auto">
          <a:xfrm>
            <a:off x="5745163" y="3095625"/>
            <a:ext cx="1368425" cy="215900"/>
          </a:xfrm>
          <a:prstGeom prst="roundRect">
            <a:avLst>
              <a:gd name="adj" fmla="val 16667"/>
            </a:avLst>
          </a:prstGeom>
          <a:solidFill>
            <a:srgbClr val="FFFF99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36" name="AutoShape 44"/>
          <p:cNvSpPr>
            <a:spLocks noChangeArrowheads="1"/>
          </p:cNvSpPr>
          <p:nvPr/>
        </p:nvSpPr>
        <p:spPr bwMode="auto">
          <a:xfrm>
            <a:off x="5745163" y="3095625"/>
            <a:ext cx="1368425" cy="215900"/>
          </a:xfrm>
          <a:prstGeom prst="roundRect">
            <a:avLst>
              <a:gd name="adj" fmla="val 16667"/>
            </a:avLst>
          </a:prstGeom>
          <a:solidFill>
            <a:srgbClr val="FFFF99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37" name="AutoShape 45"/>
          <p:cNvSpPr>
            <a:spLocks noChangeArrowheads="1"/>
          </p:cNvSpPr>
          <p:nvPr/>
        </p:nvSpPr>
        <p:spPr bwMode="auto">
          <a:xfrm>
            <a:off x="5745163" y="3095625"/>
            <a:ext cx="1368425" cy="215900"/>
          </a:xfrm>
          <a:prstGeom prst="roundRect">
            <a:avLst>
              <a:gd name="adj" fmla="val 16667"/>
            </a:avLst>
          </a:prstGeom>
          <a:solidFill>
            <a:srgbClr val="FFFF99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38" name="AutoShape 46"/>
          <p:cNvSpPr>
            <a:spLocks noChangeArrowheads="1"/>
          </p:cNvSpPr>
          <p:nvPr/>
        </p:nvSpPr>
        <p:spPr bwMode="auto">
          <a:xfrm>
            <a:off x="2576513" y="3095625"/>
            <a:ext cx="612775" cy="215900"/>
          </a:xfrm>
          <a:prstGeom prst="roundRect">
            <a:avLst>
              <a:gd name="adj" fmla="val 16667"/>
            </a:avLst>
          </a:prstGeom>
          <a:solidFill>
            <a:srgbClr val="0000FF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39" name="AutoShape 47"/>
          <p:cNvSpPr>
            <a:spLocks noChangeArrowheads="1"/>
          </p:cNvSpPr>
          <p:nvPr/>
        </p:nvSpPr>
        <p:spPr bwMode="auto">
          <a:xfrm>
            <a:off x="3187700" y="3095625"/>
            <a:ext cx="1079500" cy="215900"/>
          </a:xfrm>
          <a:prstGeom prst="roundRect">
            <a:avLst>
              <a:gd name="adj" fmla="val 16667"/>
            </a:avLst>
          </a:prstGeom>
          <a:solidFill>
            <a:srgbClr val="00FF00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40" name="AutoShape 48"/>
          <p:cNvSpPr>
            <a:spLocks noChangeArrowheads="1"/>
          </p:cNvSpPr>
          <p:nvPr/>
        </p:nvSpPr>
        <p:spPr bwMode="auto">
          <a:xfrm>
            <a:off x="2576513" y="3095625"/>
            <a:ext cx="612775" cy="215900"/>
          </a:xfrm>
          <a:prstGeom prst="roundRect">
            <a:avLst>
              <a:gd name="adj" fmla="val 16667"/>
            </a:avLst>
          </a:prstGeom>
          <a:solidFill>
            <a:srgbClr val="0000FF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41" name="AutoShape 49"/>
          <p:cNvSpPr>
            <a:spLocks noChangeArrowheads="1"/>
          </p:cNvSpPr>
          <p:nvPr/>
        </p:nvSpPr>
        <p:spPr bwMode="auto">
          <a:xfrm>
            <a:off x="3187700" y="3095625"/>
            <a:ext cx="1079500" cy="215900"/>
          </a:xfrm>
          <a:prstGeom prst="roundRect">
            <a:avLst>
              <a:gd name="adj" fmla="val 16667"/>
            </a:avLst>
          </a:prstGeom>
          <a:solidFill>
            <a:srgbClr val="00FF00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42" name="AutoShape 50"/>
          <p:cNvSpPr>
            <a:spLocks noChangeArrowheads="1"/>
          </p:cNvSpPr>
          <p:nvPr/>
        </p:nvSpPr>
        <p:spPr bwMode="auto">
          <a:xfrm>
            <a:off x="2576513" y="3095625"/>
            <a:ext cx="612775" cy="215900"/>
          </a:xfrm>
          <a:prstGeom prst="roundRect">
            <a:avLst>
              <a:gd name="adj" fmla="val 16667"/>
            </a:avLst>
          </a:prstGeom>
          <a:solidFill>
            <a:srgbClr val="0000FF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43" name="AutoShape 51"/>
          <p:cNvSpPr>
            <a:spLocks noChangeArrowheads="1"/>
          </p:cNvSpPr>
          <p:nvPr/>
        </p:nvSpPr>
        <p:spPr bwMode="auto">
          <a:xfrm>
            <a:off x="3187700" y="3095625"/>
            <a:ext cx="1079500" cy="215900"/>
          </a:xfrm>
          <a:prstGeom prst="roundRect">
            <a:avLst>
              <a:gd name="adj" fmla="val 16667"/>
            </a:avLst>
          </a:prstGeom>
          <a:solidFill>
            <a:srgbClr val="00FF00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44" name="AutoShape 52"/>
          <p:cNvSpPr>
            <a:spLocks noChangeArrowheads="1"/>
          </p:cNvSpPr>
          <p:nvPr/>
        </p:nvSpPr>
        <p:spPr bwMode="auto">
          <a:xfrm>
            <a:off x="2576513" y="3095625"/>
            <a:ext cx="612775" cy="215900"/>
          </a:xfrm>
          <a:prstGeom prst="roundRect">
            <a:avLst>
              <a:gd name="adj" fmla="val 16667"/>
            </a:avLst>
          </a:prstGeom>
          <a:solidFill>
            <a:srgbClr val="0000FF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45" name="AutoShape 53"/>
          <p:cNvSpPr>
            <a:spLocks noChangeArrowheads="1"/>
          </p:cNvSpPr>
          <p:nvPr/>
        </p:nvSpPr>
        <p:spPr bwMode="auto">
          <a:xfrm>
            <a:off x="3187700" y="3095625"/>
            <a:ext cx="1079500" cy="215900"/>
          </a:xfrm>
          <a:prstGeom prst="roundRect">
            <a:avLst>
              <a:gd name="adj" fmla="val 16667"/>
            </a:avLst>
          </a:prstGeom>
          <a:solidFill>
            <a:srgbClr val="00FF00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46" name="AutoShape 54"/>
          <p:cNvSpPr>
            <a:spLocks noChangeArrowheads="1"/>
          </p:cNvSpPr>
          <p:nvPr/>
        </p:nvSpPr>
        <p:spPr bwMode="auto">
          <a:xfrm>
            <a:off x="2576513" y="3095625"/>
            <a:ext cx="612775" cy="215900"/>
          </a:xfrm>
          <a:prstGeom prst="roundRect">
            <a:avLst>
              <a:gd name="adj" fmla="val 16667"/>
            </a:avLst>
          </a:prstGeom>
          <a:solidFill>
            <a:srgbClr val="0000FF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47" name="AutoShape 55"/>
          <p:cNvSpPr>
            <a:spLocks noChangeArrowheads="1"/>
          </p:cNvSpPr>
          <p:nvPr/>
        </p:nvSpPr>
        <p:spPr bwMode="auto">
          <a:xfrm>
            <a:off x="3187700" y="3095625"/>
            <a:ext cx="1079500" cy="215900"/>
          </a:xfrm>
          <a:prstGeom prst="roundRect">
            <a:avLst>
              <a:gd name="adj" fmla="val 16667"/>
            </a:avLst>
          </a:prstGeom>
          <a:solidFill>
            <a:srgbClr val="00FF00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48" name="AutoShape 56"/>
          <p:cNvSpPr>
            <a:spLocks noChangeArrowheads="1"/>
          </p:cNvSpPr>
          <p:nvPr/>
        </p:nvSpPr>
        <p:spPr bwMode="auto">
          <a:xfrm>
            <a:off x="2576513" y="3095625"/>
            <a:ext cx="612775" cy="215900"/>
          </a:xfrm>
          <a:prstGeom prst="roundRect">
            <a:avLst>
              <a:gd name="adj" fmla="val 16667"/>
            </a:avLst>
          </a:prstGeom>
          <a:solidFill>
            <a:srgbClr val="0000FF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49" name="AutoShape 57"/>
          <p:cNvSpPr>
            <a:spLocks noChangeArrowheads="1"/>
          </p:cNvSpPr>
          <p:nvPr/>
        </p:nvSpPr>
        <p:spPr bwMode="auto">
          <a:xfrm>
            <a:off x="3187700" y="3095625"/>
            <a:ext cx="1079500" cy="215900"/>
          </a:xfrm>
          <a:prstGeom prst="roundRect">
            <a:avLst>
              <a:gd name="adj" fmla="val 16667"/>
            </a:avLst>
          </a:prstGeom>
          <a:solidFill>
            <a:srgbClr val="00FF00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50" name="AutoShape 58"/>
          <p:cNvSpPr>
            <a:spLocks noChangeArrowheads="1"/>
          </p:cNvSpPr>
          <p:nvPr/>
        </p:nvSpPr>
        <p:spPr bwMode="auto">
          <a:xfrm>
            <a:off x="2576513" y="3095625"/>
            <a:ext cx="612775" cy="215900"/>
          </a:xfrm>
          <a:prstGeom prst="roundRect">
            <a:avLst>
              <a:gd name="adj" fmla="val 16667"/>
            </a:avLst>
          </a:prstGeom>
          <a:solidFill>
            <a:srgbClr val="0000FF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51" name="AutoShape 59"/>
          <p:cNvSpPr>
            <a:spLocks noChangeArrowheads="1"/>
          </p:cNvSpPr>
          <p:nvPr/>
        </p:nvSpPr>
        <p:spPr bwMode="auto">
          <a:xfrm>
            <a:off x="3187700" y="3095625"/>
            <a:ext cx="1079500" cy="215900"/>
          </a:xfrm>
          <a:prstGeom prst="roundRect">
            <a:avLst>
              <a:gd name="adj" fmla="val 16667"/>
            </a:avLst>
          </a:prstGeom>
          <a:solidFill>
            <a:srgbClr val="00FF00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52" name="AutoShape 60"/>
          <p:cNvSpPr>
            <a:spLocks noChangeArrowheads="1"/>
          </p:cNvSpPr>
          <p:nvPr/>
        </p:nvSpPr>
        <p:spPr bwMode="auto">
          <a:xfrm>
            <a:off x="2576513" y="3095625"/>
            <a:ext cx="612775" cy="215900"/>
          </a:xfrm>
          <a:prstGeom prst="roundRect">
            <a:avLst>
              <a:gd name="adj" fmla="val 16667"/>
            </a:avLst>
          </a:prstGeom>
          <a:solidFill>
            <a:srgbClr val="0000FF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53" name="AutoShape 61"/>
          <p:cNvSpPr>
            <a:spLocks noChangeArrowheads="1"/>
          </p:cNvSpPr>
          <p:nvPr/>
        </p:nvSpPr>
        <p:spPr bwMode="auto">
          <a:xfrm>
            <a:off x="3187700" y="3095625"/>
            <a:ext cx="1079500" cy="215900"/>
          </a:xfrm>
          <a:prstGeom prst="roundRect">
            <a:avLst>
              <a:gd name="adj" fmla="val 16667"/>
            </a:avLst>
          </a:prstGeom>
          <a:solidFill>
            <a:srgbClr val="00FF00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54" name="AutoShape 62"/>
          <p:cNvSpPr>
            <a:spLocks noChangeArrowheads="1"/>
          </p:cNvSpPr>
          <p:nvPr/>
        </p:nvSpPr>
        <p:spPr bwMode="auto">
          <a:xfrm rot="5400000">
            <a:off x="4453731" y="3780632"/>
            <a:ext cx="720725" cy="360362"/>
          </a:xfrm>
          <a:prstGeom prst="notchedRightArrow">
            <a:avLst>
              <a:gd name="adj1" fmla="val 50000"/>
              <a:gd name="adj2" fmla="val 50000"/>
            </a:avLst>
          </a:prstGeom>
          <a:solidFill>
            <a:srgbClr val="C0C0C0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55" name="AutoShape 63"/>
          <p:cNvSpPr>
            <a:spLocks noChangeArrowheads="1"/>
          </p:cNvSpPr>
          <p:nvPr/>
        </p:nvSpPr>
        <p:spPr bwMode="auto">
          <a:xfrm>
            <a:off x="4987925" y="4752975"/>
            <a:ext cx="1368425" cy="215900"/>
          </a:xfrm>
          <a:prstGeom prst="roundRect">
            <a:avLst>
              <a:gd name="adj" fmla="val 16667"/>
            </a:avLst>
          </a:prstGeom>
          <a:solidFill>
            <a:srgbClr val="FFFF99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56" name="AutoShape 64"/>
          <p:cNvSpPr>
            <a:spLocks noChangeArrowheads="1"/>
          </p:cNvSpPr>
          <p:nvPr/>
        </p:nvSpPr>
        <p:spPr bwMode="auto">
          <a:xfrm>
            <a:off x="4987925" y="4752975"/>
            <a:ext cx="1368425" cy="215900"/>
          </a:xfrm>
          <a:prstGeom prst="roundRect">
            <a:avLst>
              <a:gd name="adj" fmla="val 16667"/>
            </a:avLst>
          </a:prstGeom>
          <a:solidFill>
            <a:srgbClr val="FFFF99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57" name="AutoShape 65"/>
          <p:cNvSpPr>
            <a:spLocks noChangeArrowheads="1"/>
          </p:cNvSpPr>
          <p:nvPr/>
        </p:nvSpPr>
        <p:spPr bwMode="auto">
          <a:xfrm>
            <a:off x="4987925" y="4752975"/>
            <a:ext cx="1368425" cy="215900"/>
          </a:xfrm>
          <a:prstGeom prst="roundRect">
            <a:avLst>
              <a:gd name="adj" fmla="val 16667"/>
            </a:avLst>
          </a:prstGeom>
          <a:solidFill>
            <a:srgbClr val="FFFF99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58" name="AutoShape 66"/>
          <p:cNvSpPr>
            <a:spLocks noChangeArrowheads="1"/>
          </p:cNvSpPr>
          <p:nvPr/>
        </p:nvSpPr>
        <p:spPr bwMode="auto">
          <a:xfrm>
            <a:off x="4987925" y="4752975"/>
            <a:ext cx="1368425" cy="215900"/>
          </a:xfrm>
          <a:prstGeom prst="roundRect">
            <a:avLst>
              <a:gd name="adj" fmla="val 16667"/>
            </a:avLst>
          </a:prstGeom>
          <a:solidFill>
            <a:srgbClr val="FFFF99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59" name="AutoShape 67"/>
          <p:cNvSpPr>
            <a:spLocks noChangeArrowheads="1"/>
          </p:cNvSpPr>
          <p:nvPr/>
        </p:nvSpPr>
        <p:spPr bwMode="auto">
          <a:xfrm>
            <a:off x="4987925" y="4752975"/>
            <a:ext cx="1368425" cy="215900"/>
          </a:xfrm>
          <a:prstGeom prst="roundRect">
            <a:avLst>
              <a:gd name="adj" fmla="val 16667"/>
            </a:avLst>
          </a:prstGeom>
          <a:solidFill>
            <a:srgbClr val="FFFF99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60" name="AutoShape 68"/>
          <p:cNvSpPr>
            <a:spLocks noChangeArrowheads="1"/>
          </p:cNvSpPr>
          <p:nvPr/>
        </p:nvSpPr>
        <p:spPr bwMode="auto">
          <a:xfrm>
            <a:off x="4987925" y="4752975"/>
            <a:ext cx="1368425" cy="215900"/>
          </a:xfrm>
          <a:prstGeom prst="roundRect">
            <a:avLst>
              <a:gd name="adj" fmla="val 16667"/>
            </a:avLst>
          </a:prstGeom>
          <a:solidFill>
            <a:srgbClr val="FFFF99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61" name="AutoShape 69"/>
          <p:cNvSpPr>
            <a:spLocks noChangeArrowheads="1"/>
          </p:cNvSpPr>
          <p:nvPr/>
        </p:nvSpPr>
        <p:spPr bwMode="auto">
          <a:xfrm>
            <a:off x="4987925" y="4752975"/>
            <a:ext cx="1368425" cy="215900"/>
          </a:xfrm>
          <a:prstGeom prst="roundRect">
            <a:avLst>
              <a:gd name="adj" fmla="val 16667"/>
            </a:avLst>
          </a:prstGeom>
          <a:solidFill>
            <a:srgbClr val="FFFF99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62" name="AutoShape 70"/>
          <p:cNvSpPr>
            <a:spLocks noChangeArrowheads="1"/>
          </p:cNvSpPr>
          <p:nvPr/>
        </p:nvSpPr>
        <p:spPr bwMode="auto">
          <a:xfrm>
            <a:off x="4987925" y="4752975"/>
            <a:ext cx="1368425" cy="215900"/>
          </a:xfrm>
          <a:prstGeom prst="roundRect">
            <a:avLst>
              <a:gd name="adj" fmla="val 16667"/>
            </a:avLst>
          </a:prstGeom>
          <a:solidFill>
            <a:srgbClr val="FFFF99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63" name="AutoShape 71"/>
          <p:cNvSpPr>
            <a:spLocks noChangeArrowheads="1"/>
          </p:cNvSpPr>
          <p:nvPr/>
        </p:nvSpPr>
        <p:spPr bwMode="auto">
          <a:xfrm>
            <a:off x="3295650" y="4752975"/>
            <a:ext cx="612775" cy="215900"/>
          </a:xfrm>
          <a:prstGeom prst="roundRect">
            <a:avLst>
              <a:gd name="adj" fmla="val 16667"/>
            </a:avLst>
          </a:prstGeom>
          <a:solidFill>
            <a:srgbClr val="0000FF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64" name="AutoShape 72"/>
          <p:cNvSpPr>
            <a:spLocks noChangeArrowheads="1"/>
          </p:cNvSpPr>
          <p:nvPr/>
        </p:nvSpPr>
        <p:spPr bwMode="auto">
          <a:xfrm>
            <a:off x="3908425" y="4752975"/>
            <a:ext cx="1079500" cy="215900"/>
          </a:xfrm>
          <a:prstGeom prst="roundRect">
            <a:avLst>
              <a:gd name="adj" fmla="val 16667"/>
            </a:avLst>
          </a:prstGeom>
          <a:solidFill>
            <a:srgbClr val="00FF00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65" name="AutoShape 73"/>
          <p:cNvSpPr>
            <a:spLocks noChangeArrowheads="1"/>
          </p:cNvSpPr>
          <p:nvPr/>
        </p:nvSpPr>
        <p:spPr bwMode="auto">
          <a:xfrm>
            <a:off x="3295650" y="4752975"/>
            <a:ext cx="612775" cy="215900"/>
          </a:xfrm>
          <a:prstGeom prst="roundRect">
            <a:avLst>
              <a:gd name="adj" fmla="val 16667"/>
            </a:avLst>
          </a:prstGeom>
          <a:solidFill>
            <a:srgbClr val="0000FF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66" name="AutoShape 74"/>
          <p:cNvSpPr>
            <a:spLocks noChangeArrowheads="1"/>
          </p:cNvSpPr>
          <p:nvPr/>
        </p:nvSpPr>
        <p:spPr bwMode="auto">
          <a:xfrm>
            <a:off x="3908425" y="4752975"/>
            <a:ext cx="1079500" cy="215900"/>
          </a:xfrm>
          <a:prstGeom prst="roundRect">
            <a:avLst>
              <a:gd name="adj" fmla="val 16667"/>
            </a:avLst>
          </a:prstGeom>
          <a:solidFill>
            <a:srgbClr val="00FF00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67" name="AutoShape 75"/>
          <p:cNvSpPr>
            <a:spLocks noChangeArrowheads="1"/>
          </p:cNvSpPr>
          <p:nvPr/>
        </p:nvSpPr>
        <p:spPr bwMode="auto">
          <a:xfrm>
            <a:off x="3295650" y="4752975"/>
            <a:ext cx="612775" cy="215900"/>
          </a:xfrm>
          <a:prstGeom prst="roundRect">
            <a:avLst>
              <a:gd name="adj" fmla="val 16667"/>
            </a:avLst>
          </a:prstGeom>
          <a:solidFill>
            <a:srgbClr val="0000FF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68" name="AutoShape 76"/>
          <p:cNvSpPr>
            <a:spLocks noChangeArrowheads="1"/>
          </p:cNvSpPr>
          <p:nvPr/>
        </p:nvSpPr>
        <p:spPr bwMode="auto">
          <a:xfrm>
            <a:off x="3908425" y="4752975"/>
            <a:ext cx="1079500" cy="215900"/>
          </a:xfrm>
          <a:prstGeom prst="roundRect">
            <a:avLst>
              <a:gd name="adj" fmla="val 16667"/>
            </a:avLst>
          </a:prstGeom>
          <a:solidFill>
            <a:srgbClr val="00FF00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69" name="AutoShape 77"/>
          <p:cNvSpPr>
            <a:spLocks noChangeArrowheads="1"/>
          </p:cNvSpPr>
          <p:nvPr/>
        </p:nvSpPr>
        <p:spPr bwMode="auto">
          <a:xfrm>
            <a:off x="3295650" y="4752975"/>
            <a:ext cx="612775" cy="215900"/>
          </a:xfrm>
          <a:prstGeom prst="roundRect">
            <a:avLst>
              <a:gd name="adj" fmla="val 16667"/>
            </a:avLst>
          </a:prstGeom>
          <a:solidFill>
            <a:srgbClr val="0000FF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70" name="AutoShape 78"/>
          <p:cNvSpPr>
            <a:spLocks noChangeArrowheads="1"/>
          </p:cNvSpPr>
          <p:nvPr/>
        </p:nvSpPr>
        <p:spPr bwMode="auto">
          <a:xfrm>
            <a:off x="3908425" y="4752975"/>
            <a:ext cx="1079500" cy="215900"/>
          </a:xfrm>
          <a:prstGeom prst="roundRect">
            <a:avLst>
              <a:gd name="adj" fmla="val 16667"/>
            </a:avLst>
          </a:prstGeom>
          <a:solidFill>
            <a:srgbClr val="00FF00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71" name="AutoShape 79"/>
          <p:cNvSpPr>
            <a:spLocks noChangeArrowheads="1"/>
          </p:cNvSpPr>
          <p:nvPr/>
        </p:nvSpPr>
        <p:spPr bwMode="auto">
          <a:xfrm>
            <a:off x="3295650" y="4752975"/>
            <a:ext cx="612775" cy="215900"/>
          </a:xfrm>
          <a:prstGeom prst="roundRect">
            <a:avLst>
              <a:gd name="adj" fmla="val 16667"/>
            </a:avLst>
          </a:prstGeom>
          <a:solidFill>
            <a:srgbClr val="0000FF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72" name="AutoShape 80"/>
          <p:cNvSpPr>
            <a:spLocks noChangeArrowheads="1"/>
          </p:cNvSpPr>
          <p:nvPr/>
        </p:nvSpPr>
        <p:spPr bwMode="auto">
          <a:xfrm>
            <a:off x="3908425" y="4752975"/>
            <a:ext cx="1079500" cy="215900"/>
          </a:xfrm>
          <a:prstGeom prst="roundRect">
            <a:avLst>
              <a:gd name="adj" fmla="val 16667"/>
            </a:avLst>
          </a:prstGeom>
          <a:solidFill>
            <a:srgbClr val="00FF00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73" name="AutoShape 81"/>
          <p:cNvSpPr>
            <a:spLocks noChangeArrowheads="1"/>
          </p:cNvSpPr>
          <p:nvPr/>
        </p:nvSpPr>
        <p:spPr bwMode="auto">
          <a:xfrm>
            <a:off x="3295650" y="4752975"/>
            <a:ext cx="612775" cy="215900"/>
          </a:xfrm>
          <a:prstGeom prst="roundRect">
            <a:avLst>
              <a:gd name="adj" fmla="val 16667"/>
            </a:avLst>
          </a:prstGeom>
          <a:solidFill>
            <a:srgbClr val="0000FF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74" name="AutoShape 82"/>
          <p:cNvSpPr>
            <a:spLocks noChangeArrowheads="1"/>
          </p:cNvSpPr>
          <p:nvPr/>
        </p:nvSpPr>
        <p:spPr bwMode="auto">
          <a:xfrm>
            <a:off x="3908425" y="4752975"/>
            <a:ext cx="1079500" cy="215900"/>
          </a:xfrm>
          <a:prstGeom prst="roundRect">
            <a:avLst>
              <a:gd name="adj" fmla="val 16667"/>
            </a:avLst>
          </a:prstGeom>
          <a:solidFill>
            <a:srgbClr val="00FF00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75" name="AutoShape 83"/>
          <p:cNvSpPr>
            <a:spLocks noChangeArrowheads="1"/>
          </p:cNvSpPr>
          <p:nvPr/>
        </p:nvSpPr>
        <p:spPr bwMode="auto">
          <a:xfrm>
            <a:off x="3295650" y="4752975"/>
            <a:ext cx="612775" cy="215900"/>
          </a:xfrm>
          <a:prstGeom prst="roundRect">
            <a:avLst>
              <a:gd name="adj" fmla="val 16667"/>
            </a:avLst>
          </a:prstGeom>
          <a:solidFill>
            <a:srgbClr val="0000FF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76" name="AutoShape 84"/>
          <p:cNvSpPr>
            <a:spLocks noChangeArrowheads="1"/>
          </p:cNvSpPr>
          <p:nvPr/>
        </p:nvSpPr>
        <p:spPr bwMode="auto">
          <a:xfrm>
            <a:off x="3908425" y="4752975"/>
            <a:ext cx="1079500" cy="215900"/>
          </a:xfrm>
          <a:prstGeom prst="roundRect">
            <a:avLst>
              <a:gd name="adj" fmla="val 16667"/>
            </a:avLst>
          </a:prstGeom>
          <a:solidFill>
            <a:srgbClr val="00FF00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77" name="AutoShape 85"/>
          <p:cNvSpPr>
            <a:spLocks noChangeArrowheads="1"/>
          </p:cNvSpPr>
          <p:nvPr/>
        </p:nvSpPr>
        <p:spPr bwMode="auto">
          <a:xfrm>
            <a:off x="3295650" y="4752975"/>
            <a:ext cx="612775" cy="215900"/>
          </a:xfrm>
          <a:prstGeom prst="roundRect">
            <a:avLst>
              <a:gd name="adj" fmla="val 16667"/>
            </a:avLst>
          </a:prstGeom>
          <a:solidFill>
            <a:srgbClr val="0000FF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78" name="AutoShape 86"/>
          <p:cNvSpPr>
            <a:spLocks noChangeArrowheads="1"/>
          </p:cNvSpPr>
          <p:nvPr/>
        </p:nvSpPr>
        <p:spPr bwMode="auto">
          <a:xfrm>
            <a:off x="3908425" y="4752975"/>
            <a:ext cx="1079500" cy="215900"/>
          </a:xfrm>
          <a:prstGeom prst="roundRect">
            <a:avLst>
              <a:gd name="adj" fmla="val 16667"/>
            </a:avLst>
          </a:prstGeom>
          <a:solidFill>
            <a:srgbClr val="00FF00">
              <a:alpha val="39999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79" name="Text Box 87"/>
          <p:cNvSpPr txBox="1">
            <a:spLocks noChangeArrowheads="1"/>
          </p:cNvSpPr>
          <p:nvPr/>
        </p:nvSpPr>
        <p:spPr bwMode="auto">
          <a:xfrm>
            <a:off x="217488" y="2808288"/>
            <a:ext cx="2251075" cy="938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 defTabSz="457200" eaLnBrk="1">
              <a:lnSpc>
                <a:spcPct val="116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intermediate</a:t>
            </a:r>
          </a:p>
          <a:p>
            <a:pPr algn="ctr" defTabSz="457200" eaLnBrk="1">
              <a:lnSpc>
                <a:spcPct val="116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mRNA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Pre-mRNA analysis tools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map to both exon-exon junctions and introns;</a:t>
            </a:r>
          </a:p>
          <a:p>
            <a:pPr eaLnBrk="1" hangingPunct="1"/>
            <a:r>
              <a:rPr lang="ru-RU" smtClean="0"/>
              <a:t>prioritize intronic alignments;</a:t>
            </a:r>
          </a:p>
          <a:p>
            <a:pPr eaLnBrk="1" hangingPunct="1"/>
            <a:r>
              <a:rPr lang="en-US" smtClean="0"/>
              <a:t>r</a:t>
            </a:r>
            <a:r>
              <a:rPr lang="ru-RU" smtClean="0"/>
              <a:t>eport multiple alignments;</a:t>
            </a:r>
          </a:p>
          <a:p>
            <a:pPr eaLnBrk="1" hangingPunct="1"/>
            <a:r>
              <a:rPr lang="ru-RU" smtClean="0"/>
              <a:t>deal with both low and high coverage;</a:t>
            </a:r>
          </a:p>
          <a:p>
            <a:pPr eaLnBrk="1" hangingPunct="1"/>
            <a:r>
              <a:rPr lang="ru-RU" smtClean="0"/>
              <a:t>deal with indels and mismatches;</a:t>
            </a:r>
          </a:p>
          <a:p>
            <a:pPr eaLnBrk="1" hangingPunct="1"/>
            <a:r>
              <a:rPr lang="ru-RU" smtClean="0"/>
              <a:t>find novel exons and splice sites;</a:t>
            </a:r>
          </a:p>
          <a:p>
            <a:pPr eaLnBrk="1" hangingPunct="1"/>
            <a:r>
              <a:rPr lang="ru-RU" smtClean="0"/>
              <a:t>look for both canonical and non-canonical splice sites</a:t>
            </a:r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GSNAP</a:t>
            </a:r>
          </a:p>
        </p:txBody>
      </p:sp>
      <p:sp>
        <p:nvSpPr>
          <p:cNvPr id="31747" name="Text Box 4"/>
          <p:cNvSpPr txBox="1">
            <a:spLocks noChangeArrowheads="1"/>
          </p:cNvSpPr>
          <p:nvPr/>
        </p:nvSpPr>
        <p:spPr bwMode="auto">
          <a:xfrm>
            <a:off x="4040188" y="3446463"/>
            <a:ext cx="2513012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51803" rIns="90000" bIns="45000"/>
          <a:lstStyle/>
          <a:p>
            <a:pPr defTabSz="457200" eaLnBrk="1">
              <a:lnSpc>
                <a:spcPct val="97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</a:tabLst>
            </a:pPr>
            <a:r>
              <a:rPr lang="en-US" sz="1800" i="1">
                <a:latin typeface="Courier 10 Pitch" pitchFamily="1" charset="0"/>
              </a:rPr>
              <a:t>T T T T T T T</a:t>
            </a:r>
            <a:r>
              <a:rPr lang="en-US" sz="1800">
                <a:latin typeface="Courier 10 Pitch" pitchFamily="1" charset="0"/>
              </a:rPr>
              <a:t> </a:t>
            </a:r>
            <a:r>
              <a:rPr lang="en-US" sz="1800" b="1">
                <a:latin typeface="Courier 10 Pitch" pitchFamily="1" charset="0"/>
              </a:rPr>
              <a:t>G T</a:t>
            </a:r>
          </a:p>
        </p:txBody>
      </p:sp>
      <p:sp>
        <p:nvSpPr>
          <p:cNvPr id="31748" name="Rectangle 5"/>
          <p:cNvSpPr>
            <a:spLocks noChangeArrowheads="1"/>
          </p:cNvSpPr>
          <p:nvPr/>
        </p:nvSpPr>
        <p:spPr bwMode="auto">
          <a:xfrm>
            <a:off x="2566988" y="2163763"/>
            <a:ext cx="2057400" cy="4572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49" name="Text Box 6"/>
          <p:cNvSpPr txBox="1">
            <a:spLocks noChangeArrowheads="1"/>
          </p:cNvSpPr>
          <p:nvPr/>
        </p:nvSpPr>
        <p:spPr bwMode="auto">
          <a:xfrm>
            <a:off x="2640013" y="2232025"/>
            <a:ext cx="3335337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51803" rIns="90000" bIns="45000"/>
          <a:lstStyle/>
          <a:p>
            <a:pPr defTabSz="457200" eaLnBrk="1">
              <a:lnSpc>
                <a:spcPct val="97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n-US" sz="1800" i="1">
                <a:latin typeface="Courier 10 Pitch" pitchFamily="1" charset="0"/>
              </a:rPr>
              <a:t>T T T T T T T</a:t>
            </a:r>
            <a:r>
              <a:rPr lang="en-US" sz="1800">
                <a:latin typeface="Courier 10 Pitch" pitchFamily="1" charset="0"/>
              </a:rPr>
              <a:t> </a:t>
            </a:r>
            <a:r>
              <a:rPr lang="en-US" sz="1800" b="1">
                <a:latin typeface="Courier 10 Pitch" pitchFamily="1" charset="0"/>
              </a:rPr>
              <a:t>G T</a:t>
            </a:r>
            <a:r>
              <a:rPr lang="en-US" sz="1800">
                <a:latin typeface="Courier 10 Pitch" pitchFamily="1" charset="0"/>
              </a:rPr>
              <a:t> . . .</a:t>
            </a:r>
          </a:p>
        </p:txBody>
      </p:sp>
      <p:sp>
        <p:nvSpPr>
          <p:cNvPr id="31750" name="Line 7"/>
          <p:cNvSpPr>
            <a:spLocks noChangeShapeType="1"/>
          </p:cNvSpPr>
          <p:nvPr/>
        </p:nvSpPr>
        <p:spPr bwMode="auto">
          <a:xfrm>
            <a:off x="4624388" y="2498725"/>
            <a:ext cx="160020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51" name="Rectangle 8"/>
          <p:cNvSpPr>
            <a:spLocks noChangeArrowheads="1"/>
          </p:cNvSpPr>
          <p:nvPr/>
        </p:nvSpPr>
        <p:spPr bwMode="auto">
          <a:xfrm>
            <a:off x="6202363" y="2163763"/>
            <a:ext cx="2057400" cy="4572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2" name="Text Box 9"/>
          <p:cNvSpPr txBox="1">
            <a:spLocks noChangeArrowheads="1"/>
          </p:cNvSpPr>
          <p:nvPr/>
        </p:nvSpPr>
        <p:spPr bwMode="auto">
          <a:xfrm>
            <a:off x="6205538" y="2195513"/>
            <a:ext cx="2100262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51803" rIns="90000" bIns="45000"/>
          <a:lstStyle/>
          <a:p>
            <a:pPr defTabSz="457200" eaLnBrk="1">
              <a:lnSpc>
                <a:spcPct val="97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</a:tabLst>
            </a:pPr>
            <a:r>
              <a:rPr lang="en-US" sz="1800" b="1">
                <a:latin typeface="Courier 10 Pitch" pitchFamily="1" charset="0"/>
              </a:rPr>
              <a:t>G T</a:t>
            </a:r>
            <a:r>
              <a:rPr lang="en-US" sz="1800">
                <a:latin typeface="Courier 10 Pitch" pitchFamily="1" charset="0"/>
              </a:rPr>
              <a:t> A T C G A </a:t>
            </a:r>
          </a:p>
        </p:txBody>
      </p:sp>
      <p:sp>
        <p:nvSpPr>
          <p:cNvPr id="31753" name="Line 10"/>
          <p:cNvSpPr>
            <a:spLocks noChangeShapeType="1"/>
          </p:cNvSpPr>
          <p:nvPr/>
        </p:nvSpPr>
        <p:spPr bwMode="auto">
          <a:xfrm>
            <a:off x="2795588" y="2547938"/>
            <a:ext cx="1319212" cy="957262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54" name="Line 11"/>
          <p:cNvSpPr>
            <a:spLocks noChangeShapeType="1"/>
          </p:cNvSpPr>
          <p:nvPr/>
        </p:nvSpPr>
        <p:spPr bwMode="auto">
          <a:xfrm>
            <a:off x="4559300" y="2547938"/>
            <a:ext cx="914400" cy="9144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55" name="Oval 12"/>
          <p:cNvSpPr>
            <a:spLocks noChangeArrowheads="1"/>
          </p:cNvSpPr>
          <p:nvPr/>
        </p:nvSpPr>
        <p:spPr bwMode="auto">
          <a:xfrm>
            <a:off x="5486400" y="3429000"/>
            <a:ext cx="685800" cy="4730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6" name="Line 13"/>
          <p:cNvSpPr>
            <a:spLocks noChangeShapeType="1"/>
          </p:cNvSpPr>
          <p:nvPr/>
        </p:nvSpPr>
        <p:spPr bwMode="auto">
          <a:xfrm flipH="1" flipV="1">
            <a:off x="5080000" y="2654300"/>
            <a:ext cx="688975" cy="688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1757" name="Line 14"/>
          <p:cNvSpPr>
            <a:spLocks noChangeShapeType="1"/>
          </p:cNvSpPr>
          <p:nvPr/>
        </p:nvSpPr>
        <p:spPr bwMode="auto">
          <a:xfrm flipV="1">
            <a:off x="5995988" y="2654300"/>
            <a:ext cx="457200" cy="688975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1758" name="Text Box 15"/>
          <p:cNvSpPr txBox="1">
            <a:spLocks noChangeArrowheads="1"/>
          </p:cNvSpPr>
          <p:nvPr/>
        </p:nvSpPr>
        <p:spPr bwMode="auto">
          <a:xfrm>
            <a:off x="5153025" y="2576513"/>
            <a:ext cx="927100" cy="342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60876" rIns="90000" bIns="45000"/>
          <a:lstStyle/>
          <a:p>
            <a:pPr defTabSz="457200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</a:pPr>
            <a:r>
              <a:rPr lang="en-US" sz="1800">
                <a:latin typeface="Times New Roman" pitchFamily="18" charset="0"/>
              </a:rPr>
              <a:t>GSNAP</a:t>
            </a:r>
          </a:p>
        </p:txBody>
      </p:sp>
      <p:sp>
        <p:nvSpPr>
          <p:cNvPr id="31759" name="Text Box 16"/>
          <p:cNvSpPr txBox="1">
            <a:spLocks noChangeArrowheads="1"/>
          </p:cNvSpPr>
          <p:nvPr/>
        </p:nvSpPr>
        <p:spPr bwMode="auto">
          <a:xfrm>
            <a:off x="6116638" y="2925763"/>
            <a:ext cx="995362" cy="342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60876" rIns="90000" bIns="45000"/>
          <a:lstStyle/>
          <a:p>
            <a:pPr defTabSz="457200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</a:pPr>
            <a:r>
              <a:rPr lang="en-US" sz="1800">
                <a:latin typeface="Times New Roman" pitchFamily="18" charset="0"/>
              </a:rPr>
              <a:t>TopHat</a:t>
            </a:r>
          </a:p>
        </p:txBody>
      </p:sp>
      <p:sp>
        <p:nvSpPr>
          <p:cNvPr id="31760" name="Text Box 17"/>
          <p:cNvSpPr txBox="1">
            <a:spLocks noChangeArrowheads="1"/>
          </p:cNvSpPr>
          <p:nvPr/>
        </p:nvSpPr>
        <p:spPr bwMode="auto">
          <a:xfrm>
            <a:off x="360363" y="1752600"/>
            <a:ext cx="5486400" cy="373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62640" rIns="90000" bIns="45000"/>
          <a:lstStyle/>
          <a:p>
            <a:pPr defTabSz="457200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en-US" sz="2000" b="1">
                <a:latin typeface="Times New Roman" pitchFamily="18" charset="0"/>
              </a:rPr>
              <a:t>Difference between TopHat and GSNAP results:</a:t>
            </a:r>
          </a:p>
        </p:txBody>
      </p:sp>
      <p:sp>
        <p:nvSpPr>
          <p:cNvPr id="31761" name="Text Box 18"/>
          <p:cNvSpPr txBox="1">
            <a:spLocks noChangeArrowheads="1"/>
          </p:cNvSpPr>
          <p:nvPr/>
        </p:nvSpPr>
        <p:spPr bwMode="auto">
          <a:xfrm>
            <a:off x="611188" y="4849813"/>
            <a:ext cx="2513012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51803" rIns="90000" bIns="45000"/>
          <a:lstStyle/>
          <a:p>
            <a:pPr defTabSz="457200" eaLnBrk="1">
              <a:lnSpc>
                <a:spcPct val="97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</a:tabLst>
            </a:pPr>
            <a:r>
              <a:rPr lang="en-US" sz="1800" i="1">
                <a:latin typeface="Courier 10 Pitch" pitchFamily="1" charset="0"/>
              </a:rPr>
              <a:t>T T T T T T T</a:t>
            </a:r>
            <a:r>
              <a:rPr lang="en-US" sz="1800">
                <a:latin typeface="Courier 10 Pitch" pitchFamily="1" charset="0"/>
              </a:rPr>
              <a:t> </a:t>
            </a:r>
            <a:r>
              <a:rPr lang="en-US" sz="1800" b="1">
                <a:latin typeface="Courier 10 Pitch" pitchFamily="1" charset="0"/>
              </a:rPr>
              <a:t>G T</a:t>
            </a:r>
          </a:p>
        </p:txBody>
      </p:sp>
      <p:sp>
        <p:nvSpPr>
          <p:cNvPr id="31762" name="Rectangle 19"/>
          <p:cNvSpPr>
            <a:spLocks noChangeArrowheads="1"/>
          </p:cNvSpPr>
          <p:nvPr/>
        </p:nvSpPr>
        <p:spPr bwMode="auto">
          <a:xfrm>
            <a:off x="588963" y="4432300"/>
            <a:ext cx="2057400" cy="457200"/>
          </a:xfrm>
          <a:prstGeom prst="rect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3" name="Text Box 20"/>
          <p:cNvSpPr txBox="1">
            <a:spLocks noChangeArrowheads="1"/>
          </p:cNvSpPr>
          <p:nvPr/>
        </p:nvSpPr>
        <p:spPr bwMode="auto">
          <a:xfrm>
            <a:off x="663575" y="4500563"/>
            <a:ext cx="3335338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51803" rIns="90000" bIns="45000"/>
          <a:lstStyle/>
          <a:p>
            <a:pPr defTabSz="457200" eaLnBrk="1">
              <a:lnSpc>
                <a:spcPct val="97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n-US" sz="1800" i="1">
                <a:latin typeface="Courier 10 Pitch" pitchFamily="1" charset="0"/>
              </a:rPr>
              <a:t>T T T T T T T</a:t>
            </a:r>
            <a:r>
              <a:rPr lang="en-US" sz="1800">
                <a:latin typeface="Courier 10 Pitch" pitchFamily="1" charset="0"/>
              </a:rPr>
              <a:t> </a:t>
            </a:r>
            <a:r>
              <a:rPr lang="en-US" sz="1800" b="1">
                <a:latin typeface="Courier 10 Pitch" pitchFamily="1" charset="0"/>
              </a:rPr>
              <a:t>G T</a:t>
            </a:r>
            <a:r>
              <a:rPr lang="en-US" sz="1800">
                <a:latin typeface="Courier 10 Pitch" pitchFamily="1" charset="0"/>
              </a:rPr>
              <a:t> . . .</a:t>
            </a:r>
          </a:p>
        </p:txBody>
      </p:sp>
      <p:sp>
        <p:nvSpPr>
          <p:cNvPr id="31764" name="Line 21"/>
          <p:cNvSpPr>
            <a:spLocks noChangeShapeType="1"/>
          </p:cNvSpPr>
          <p:nvPr/>
        </p:nvSpPr>
        <p:spPr bwMode="auto">
          <a:xfrm>
            <a:off x="2646363" y="4767263"/>
            <a:ext cx="1600200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65" name="Rectangle 22"/>
          <p:cNvSpPr>
            <a:spLocks noChangeArrowheads="1"/>
          </p:cNvSpPr>
          <p:nvPr/>
        </p:nvSpPr>
        <p:spPr bwMode="auto">
          <a:xfrm>
            <a:off x="4908550" y="4395788"/>
            <a:ext cx="2057400" cy="457200"/>
          </a:xfrm>
          <a:prstGeom prst="rect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6" name="Text Box 23"/>
          <p:cNvSpPr txBox="1">
            <a:spLocks noChangeArrowheads="1"/>
          </p:cNvSpPr>
          <p:nvPr/>
        </p:nvSpPr>
        <p:spPr bwMode="auto">
          <a:xfrm>
            <a:off x="4983163" y="4464050"/>
            <a:ext cx="3335337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51803" rIns="90000" bIns="45000"/>
          <a:lstStyle/>
          <a:p>
            <a:pPr defTabSz="457200" eaLnBrk="1">
              <a:lnSpc>
                <a:spcPct val="97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n-US" sz="1800" i="1">
                <a:latin typeface="Courier 10 Pitch" pitchFamily="1" charset="0"/>
              </a:rPr>
              <a:t>T T T T T T T</a:t>
            </a:r>
            <a:r>
              <a:rPr lang="en-US" sz="1800">
                <a:latin typeface="Courier 10 Pitch" pitchFamily="1" charset="0"/>
              </a:rPr>
              <a:t> </a:t>
            </a:r>
            <a:r>
              <a:rPr lang="en-US" sz="1800" b="1">
                <a:latin typeface="Courier 10 Pitch" pitchFamily="1" charset="0"/>
              </a:rPr>
              <a:t>G C</a:t>
            </a:r>
            <a:r>
              <a:rPr lang="en-US" sz="1800">
                <a:latin typeface="Courier 10 Pitch" pitchFamily="1" charset="0"/>
              </a:rPr>
              <a:t> . . .</a:t>
            </a:r>
          </a:p>
        </p:txBody>
      </p:sp>
      <p:sp>
        <p:nvSpPr>
          <p:cNvPr id="31767" name="Rectangle 24"/>
          <p:cNvSpPr>
            <a:spLocks noChangeArrowheads="1"/>
          </p:cNvSpPr>
          <p:nvPr/>
        </p:nvSpPr>
        <p:spPr bwMode="auto">
          <a:xfrm>
            <a:off x="6889750" y="4395788"/>
            <a:ext cx="2057400" cy="457200"/>
          </a:xfrm>
          <a:prstGeom prst="rect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8" name="Text Box 25"/>
          <p:cNvSpPr txBox="1">
            <a:spLocks noChangeArrowheads="1"/>
          </p:cNvSpPr>
          <p:nvPr/>
        </p:nvSpPr>
        <p:spPr bwMode="auto">
          <a:xfrm>
            <a:off x="6891338" y="4464050"/>
            <a:ext cx="2100262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51803" rIns="90000" bIns="45000"/>
          <a:lstStyle/>
          <a:p>
            <a:pPr defTabSz="457200" eaLnBrk="1">
              <a:lnSpc>
                <a:spcPct val="97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</a:tabLst>
            </a:pPr>
            <a:r>
              <a:rPr lang="en-US" sz="1800" b="1">
                <a:latin typeface="Courier 10 Pitch" pitchFamily="1" charset="0"/>
              </a:rPr>
              <a:t>G T</a:t>
            </a:r>
            <a:r>
              <a:rPr lang="en-US" sz="1800">
                <a:latin typeface="Courier 10 Pitch" pitchFamily="1" charset="0"/>
              </a:rPr>
              <a:t> A T C G A </a:t>
            </a:r>
          </a:p>
        </p:txBody>
      </p:sp>
      <p:sp>
        <p:nvSpPr>
          <p:cNvPr id="31769" name="Text Box 26"/>
          <p:cNvSpPr txBox="1">
            <a:spLocks noChangeArrowheads="1"/>
          </p:cNvSpPr>
          <p:nvPr/>
        </p:nvSpPr>
        <p:spPr bwMode="auto">
          <a:xfrm>
            <a:off x="4975225" y="4846638"/>
            <a:ext cx="2513013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51803" rIns="90000" bIns="45000"/>
          <a:lstStyle/>
          <a:p>
            <a:pPr defTabSz="457200" eaLnBrk="1">
              <a:lnSpc>
                <a:spcPct val="97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</a:tabLst>
            </a:pPr>
            <a:r>
              <a:rPr lang="en-US" sz="1800" i="1">
                <a:latin typeface="Courier 10 Pitch" pitchFamily="1" charset="0"/>
              </a:rPr>
              <a:t>T T T T T T T</a:t>
            </a:r>
            <a:r>
              <a:rPr lang="en-US" sz="1800">
                <a:latin typeface="Courier 10 Pitch" pitchFamily="1" charset="0"/>
              </a:rPr>
              <a:t> </a:t>
            </a:r>
            <a:r>
              <a:rPr lang="en-US" sz="1800" b="1">
                <a:latin typeface="Courier 10 Pitch" pitchFamily="1" charset="0"/>
              </a:rPr>
              <a:t>G T</a:t>
            </a:r>
          </a:p>
        </p:txBody>
      </p:sp>
      <p:sp>
        <p:nvSpPr>
          <p:cNvPr id="31770" name="Text Box 27"/>
          <p:cNvSpPr txBox="1">
            <a:spLocks noChangeArrowheads="1"/>
          </p:cNvSpPr>
          <p:nvPr/>
        </p:nvSpPr>
        <p:spPr bwMode="auto">
          <a:xfrm>
            <a:off x="685800" y="4025900"/>
            <a:ext cx="1957388" cy="342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60876" rIns="90000" bIns="45000"/>
          <a:lstStyle/>
          <a:p>
            <a:pPr defTabSz="457200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</a:tabLst>
            </a:pPr>
            <a:r>
              <a:rPr lang="en-US" sz="1800">
                <a:latin typeface="Times New Roman" pitchFamily="18" charset="0"/>
              </a:rPr>
              <a:t>GSNAP alignment:</a:t>
            </a:r>
          </a:p>
        </p:txBody>
      </p:sp>
      <p:sp>
        <p:nvSpPr>
          <p:cNvPr id="31771" name="Line 28"/>
          <p:cNvSpPr>
            <a:spLocks noChangeShapeType="1"/>
          </p:cNvSpPr>
          <p:nvPr/>
        </p:nvSpPr>
        <p:spPr bwMode="auto">
          <a:xfrm>
            <a:off x="2057400" y="5175250"/>
            <a:ext cx="1588" cy="565150"/>
          </a:xfrm>
          <a:prstGeom prst="line">
            <a:avLst/>
          </a:prstGeom>
          <a:noFill/>
          <a:ln w="36720">
            <a:noFill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1772" name="Text Box 31"/>
          <p:cNvSpPr txBox="1">
            <a:spLocks noChangeArrowheads="1"/>
          </p:cNvSpPr>
          <p:nvPr/>
        </p:nvSpPr>
        <p:spPr bwMode="auto">
          <a:xfrm>
            <a:off x="5005388" y="3989388"/>
            <a:ext cx="1905000" cy="342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60876" rIns="90000" bIns="45000"/>
          <a:lstStyle/>
          <a:p>
            <a:pPr defTabSz="457200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</a:tabLst>
            </a:pPr>
            <a:r>
              <a:rPr lang="en-US" sz="1800">
                <a:latin typeface="Times New Roman" pitchFamily="18" charset="0"/>
              </a:rPr>
              <a:t>TopHat alignment:</a:t>
            </a:r>
          </a:p>
        </p:txBody>
      </p:sp>
      <p:sp>
        <p:nvSpPr>
          <p:cNvPr id="31773" name="Line 32"/>
          <p:cNvSpPr>
            <a:spLocks noChangeShapeType="1"/>
          </p:cNvSpPr>
          <p:nvPr/>
        </p:nvSpPr>
        <p:spPr bwMode="auto">
          <a:xfrm>
            <a:off x="6737350" y="5138738"/>
            <a:ext cx="1588" cy="565150"/>
          </a:xfrm>
          <a:prstGeom prst="line">
            <a:avLst/>
          </a:prstGeom>
          <a:noFill/>
          <a:ln w="36720">
            <a:noFill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9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2771" name="Text Box 4"/>
          <p:cNvSpPr txBox="1">
            <a:spLocks noChangeArrowheads="1"/>
          </p:cNvSpPr>
          <p:nvPr/>
        </p:nvSpPr>
        <p:spPr bwMode="auto">
          <a:xfrm>
            <a:off x="1517650" y="244475"/>
            <a:ext cx="4094163" cy="430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66168" rIns="90000" bIns="45000"/>
          <a:lstStyle/>
          <a:p>
            <a:pPr defTabSz="457200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US"/>
              <a:t>Normal (standard) insert size</a:t>
            </a:r>
          </a:p>
        </p:txBody>
      </p:sp>
      <p:sp>
        <p:nvSpPr>
          <p:cNvPr id="32772" name="Line 5"/>
          <p:cNvSpPr>
            <a:spLocks noChangeShapeType="1"/>
          </p:cNvSpPr>
          <p:nvPr/>
        </p:nvSpPr>
        <p:spPr bwMode="auto">
          <a:xfrm flipH="1">
            <a:off x="1141413" y="736600"/>
            <a:ext cx="917575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73" name="Line 6"/>
          <p:cNvSpPr>
            <a:spLocks noChangeShapeType="1"/>
          </p:cNvSpPr>
          <p:nvPr/>
        </p:nvSpPr>
        <p:spPr bwMode="auto">
          <a:xfrm flipH="1">
            <a:off x="2524125" y="736600"/>
            <a:ext cx="231775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74" name="Line 7"/>
          <p:cNvSpPr>
            <a:spLocks noChangeShapeType="1"/>
          </p:cNvSpPr>
          <p:nvPr/>
        </p:nvSpPr>
        <p:spPr bwMode="auto">
          <a:xfrm>
            <a:off x="3775075" y="736600"/>
            <a:ext cx="1588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75" name="Line 8"/>
          <p:cNvSpPr>
            <a:spLocks noChangeShapeType="1"/>
          </p:cNvSpPr>
          <p:nvPr/>
        </p:nvSpPr>
        <p:spPr bwMode="auto">
          <a:xfrm>
            <a:off x="4219575" y="736600"/>
            <a:ext cx="2286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76" name="Line 9"/>
          <p:cNvSpPr>
            <a:spLocks noChangeShapeType="1"/>
          </p:cNvSpPr>
          <p:nvPr/>
        </p:nvSpPr>
        <p:spPr bwMode="auto">
          <a:xfrm>
            <a:off x="4951413" y="736600"/>
            <a:ext cx="9144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77" name="Line 10"/>
          <p:cNvSpPr>
            <a:spLocks noChangeShapeType="1"/>
          </p:cNvSpPr>
          <p:nvPr/>
        </p:nvSpPr>
        <p:spPr bwMode="auto">
          <a:xfrm flipH="1">
            <a:off x="1827213" y="736600"/>
            <a:ext cx="460375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78" name="Line 11"/>
          <p:cNvSpPr>
            <a:spLocks noChangeShapeType="1"/>
          </p:cNvSpPr>
          <p:nvPr/>
        </p:nvSpPr>
        <p:spPr bwMode="auto">
          <a:xfrm>
            <a:off x="4687888" y="736600"/>
            <a:ext cx="4572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79" name="Line 12"/>
          <p:cNvSpPr>
            <a:spLocks noChangeShapeType="1"/>
          </p:cNvSpPr>
          <p:nvPr/>
        </p:nvSpPr>
        <p:spPr bwMode="auto">
          <a:xfrm>
            <a:off x="3198813" y="736600"/>
            <a:ext cx="1587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80" name="Line 13"/>
          <p:cNvSpPr>
            <a:spLocks noChangeShapeType="1"/>
          </p:cNvSpPr>
          <p:nvPr/>
        </p:nvSpPr>
        <p:spPr bwMode="auto">
          <a:xfrm flipH="1">
            <a:off x="431800" y="736600"/>
            <a:ext cx="1146175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81" name="Line 14"/>
          <p:cNvSpPr>
            <a:spLocks noChangeShapeType="1"/>
          </p:cNvSpPr>
          <p:nvPr/>
        </p:nvSpPr>
        <p:spPr bwMode="auto">
          <a:xfrm>
            <a:off x="5468938" y="736600"/>
            <a:ext cx="11430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82" name="Text Box 15"/>
          <p:cNvSpPr txBox="1">
            <a:spLocks noChangeArrowheads="1"/>
          </p:cNvSpPr>
          <p:nvPr/>
        </p:nvSpPr>
        <p:spPr bwMode="auto">
          <a:xfrm>
            <a:off x="76200" y="1639888"/>
            <a:ext cx="422275" cy="601662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60876" rIns="90000" bIns="45000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800"/>
              <a:t>int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800"/>
              <a:t>int</a:t>
            </a:r>
          </a:p>
        </p:txBody>
      </p:sp>
      <p:sp>
        <p:nvSpPr>
          <p:cNvPr id="32783" name="Text Box 16"/>
          <p:cNvSpPr txBox="1">
            <a:spLocks noChangeArrowheads="1"/>
          </p:cNvSpPr>
          <p:nvPr/>
        </p:nvSpPr>
        <p:spPr bwMode="auto">
          <a:xfrm>
            <a:off x="795338" y="1639888"/>
            <a:ext cx="422275" cy="601662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60876" rIns="90000" bIns="45000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800"/>
              <a:t>int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800"/>
              <a:t>ex</a:t>
            </a:r>
          </a:p>
        </p:txBody>
      </p:sp>
      <p:sp>
        <p:nvSpPr>
          <p:cNvPr id="32784" name="Text Box 17"/>
          <p:cNvSpPr txBox="1">
            <a:spLocks noChangeArrowheads="1"/>
          </p:cNvSpPr>
          <p:nvPr/>
        </p:nvSpPr>
        <p:spPr bwMode="auto">
          <a:xfrm>
            <a:off x="1516063" y="1641475"/>
            <a:ext cx="433387" cy="601663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60876" rIns="90000" bIns="45000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800"/>
              <a:t>int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800"/>
              <a:t>e-i</a:t>
            </a:r>
          </a:p>
        </p:txBody>
      </p:sp>
      <p:sp>
        <p:nvSpPr>
          <p:cNvPr id="32785" name="Text Box 18"/>
          <p:cNvSpPr txBox="1">
            <a:spLocks noChangeArrowheads="1"/>
          </p:cNvSpPr>
          <p:nvPr/>
        </p:nvSpPr>
        <p:spPr bwMode="auto">
          <a:xfrm>
            <a:off x="2236788" y="1641475"/>
            <a:ext cx="509587" cy="601663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60876" rIns="90000" bIns="45000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800"/>
              <a:t>int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800"/>
              <a:t>e-e</a:t>
            </a:r>
          </a:p>
        </p:txBody>
      </p:sp>
      <p:sp>
        <p:nvSpPr>
          <p:cNvPr id="32786" name="Text Box 19"/>
          <p:cNvSpPr txBox="1">
            <a:spLocks noChangeArrowheads="1"/>
          </p:cNvSpPr>
          <p:nvPr/>
        </p:nvSpPr>
        <p:spPr bwMode="auto">
          <a:xfrm>
            <a:off x="2955925" y="1641475"/>
            <a:ext cx="422275" cy="601663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60876" rIns="90000" bIns="45000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800"/>
              <a:t>ex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800"/>
              <a:t>ex</a:t>
            </a:r>
          </a:p>
        </p:txBody>
      </p:sp>
      <p:sp>
        <p:nvSpPr>
          <p:cNvPr id="32787" name="Text Box 20"/>
          <p:cNvSpPr txBox="1">
            <a:spLocks noChangeArrowheads="1"/>
          </p:cNvSpPr>
          <p:nvPr/>
        </p:nvSpPr>
        <p:spPr bwMode="auto">
          <a:xfrm>
            <a:off x="3605213" y="1641475"/>
            <a:ext cx="433387" cy="601663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60876" rIns="90000" bIns="45000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800"/>
              <a:t>ex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800"/>
              <a:t>e-i</a:t>
            </a:r>
          </a:p>
        </p:txBody>
      </p:sp>
      <p:sp>
        <p:nvSpPr>
          <p:cNvPr id="32788" name="Text Box 21"/>
          <p:cNvSpPr txBox="1">
            <a:spLocks noChangeArrowheads="1"/>
          </p:cNvSpPr>
          <p:nvPr/>
        </p:nvSpPr>
        <p:spPr bwMode="auto">
          <a:xfrm>
            <a:off x="4289425" y="1641475"/>
            <a:ext cx="509588" cy="601663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60876" rIns="90000" bIns="45000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800"/>
              <a:t>ex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800"/>
              <a:t>e-e</a:t>
            </a:r>
          </a:p>
        </p:txBody>
      </p:sp>
      <p:sp>
        <p:nvSpPr>
          <p:cNvPr id="32789" name="Text Box 22"/>
          <p:cNvSpPr txBox="1">
            <a:spLocks noChangeArrowheads="1"/>
          </p:cNvSpPr>
          <p:nvPr/>
        </p:nvSpPr>
        <p:spPr bwMode="auto">
          <a:xfrm>
            <a:off x="6450013" y="1643063"/>
            <a:ext cx="509587" cy="601662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60876" rIns="90000" bIns="45000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800"/>
              <a:t>e-e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800"/>
              <a:t>e-e</a:t>
            </a:r>
          </a:p>
        </p:txBody>
      </p:sp>
      <p:sp>
        <p:nvSpPr>
          <p:cNvPr id="32790" name="Text Box 23"/>
          <p:cNvSpPr txBox="1">
            <a:spLocks noChangeArrowheads="1"/>
          </p:cNvSpPr>
          <p:nvPr/>
        </p:nvSpPr>
        <p:spPr bwMode="auto">
          <a:xfrm>
            <a:off x="5729288" y="1643063"/>
            <a:ext cx="509587" cy="601662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60876" rIns="90000" bIns="45000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800"/>
              <a:t>e-i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800"/>
              <a:t>e-e</a:t>
            </a:r>
          </a:p>
        </p:txBody>
      </p:sp>
      <p:sp>
        <p:nvSpPr>
          <p:cNvPr id="32791" name="Text Box 24"/>
          <p:cNvSpPr txBox="1">
            <a:spLocks noChangeArrowheads="1"/>
          </p:cNvSpPr>
          <p:nvPr/>
        </p:nvSpPr>
        <p:spPr bwMode="auto">
          <a:xfrm>
            <a:off x="5010150" y="1643063"/>
            <a:ext cx="433388" cy="601662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60876" rIns="90000" bIns="45000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800"/>
              <a:t>e-i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800"/>
              <a:t>e-i</a:t>
            </a:r>
          </a:p>
        </p:txBody>
      </p:sp>
      <p:sp>
        <p:nvSpPr>
          <p:cNvPr id="32792" name="Line 25"/>
          <p:cNvSpPr>
            <a:spLocks noChangeShapeType="1"/>
          </p:cNvSpPr>
          <p:nvPr/>
        </p:nvSpPr>
        <p:spPr bwMode="auto">
          <a:xfrm>
            <a:off x="292100" y="2238375"/>
            <a:ext cx="1588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93" name="Line 26"/>
          <p:cNvSpPr>
            <a:spLocks noChangeShapeType="1"/>
          </p:cNvSpPr>
          <p:nvPr/>
        </p:nvSpPr>
        <p:spPr bwMode="auto">
          <a:xfrm>
            <a:off x="2452688" y="2239963"/>
            <a:ext cx="1587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94" name="Line 27"/>
          <p:cNvSpPr>
            <a:spLocks noChangeShapeType="1"/>
          </p:cNvSpPr>
          <p:nvPr/>
        </p:nvSpPr>
        <p:spPr bwMode="auto">
          <a:xfrm>
            <a:off x="6699250" y="2239963"/>
            <a:ext cx="1588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95" name="Rectangle 28"/>
          <p:cNvSpPr>
            <a:spLocks noChangeArrowheads="1"/>
          </p:cNvSpPr>
          <p:nvPr/>
        </p:nvSpPr>
        <p:spPr bwMode="auto">
          <a:xfrm>
            <a:off x="182563" y="3022600"/>
            <a:ext cx="2286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96" name="Rectangle 29"/>
          <p:cNvSpPr>
            <a:spLocks noChangeArrowheads="1"/>
          </p:cNvSpPr>
          <p:nvPr/>
        </p:nvSpPr>
        <p:spPr bwMode="auto">
          <a:xfrm>
            <a:off x="2343150" y="3024188"/>
            <a:ext cx="228600" cy="228600"/>
          </a:xfrm>
          <a:prstGeom prst="rect">
            <a:avLst/>
          </a:prstGeom>
          <a:solidFill>
            <a:srgbClr val="00D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97" name="Rectangle 30"/>
          <p:cNvSpPr>
            <a:spLocks noChangeArrowheads="1"/>
          </p:cNvSpPr>
          <p:nvPr/>
        </p:nvSpPr>
        <p:spPr bwMode="auto">
          <a:xfrm>
            <a:off x="6592888" y="3025775"/>
            <a:ext cx="228600" cy="228600"/>
          </a:xfrm>
          <a:prstGeom prst="rect">
            <a:avLst/>
          </a:prstGeom>
          <a:solidFill>
            <a:srgbClr val="FF33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98" name="Rectangle 31"/>
          <p:cNvSpPr>
            <a:spLocks noChangeArrowheads="1"/>
          </p:cNvSpPr>
          <p:nvPr/>
        </p:nvSpPr>
        <p:spPr bwMode="auto">
          <a:xfrm>
            <a:off x="8939213" y="941388"/>
            <a:ext cx="228600" cy="228600"/>
          </a:xfrm>
          <a:prstGeom prst="rect">
            <a:avLst/>
          </a:prstGeom>
          <a:solidFill>
            <a:srgbClr val="FF33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99" name="Rectangle 32"/>
          <p:cNvSpPr>
            <a:spLocks noChangeArrowheads="1"/>
          </p:cNvSpPr>
          <p:nvPr/>
        </p:nvSpPr>
        <p:spPr bwMode="auto">
          <a:xfrm>
            <a:off x="8937625" y="219075"/>
            <a:ext cx="2286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800" name="Rectangle 33"/>
          <p:cNvSpPr>
            <a:spLocks noChangeArrowheads="1"/>
          </p:cNvSpPr>
          <p:nvPr/>
        </p:nvSpPr>
        <p:spPr bwMode="auto">
          <a:xfrm>
            <a:off x="8937625" y="581025"/>
            <a:ext cx="228600" cy="228600"/>
          </a:xfrm>
          <a:prstGeom prst="rect">
            <a:avLst/>
          </a:prstGeom>
          <a:solidFill>
            <a:srgbClr val="00D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801" name="Text Box 34"/>
          <p:cNvSpPr txBox="1">
            <a:spLocks noChangeArrowheads="1"/>
          </p:cNvSpPr>
          <p:nvPr/>
        </p:nvSpPr>
        <p:spPr bwMode="auto">
          <a:xfrm>
            <a:off x="7729538" y="152400"/>
            <a:ext cx="1220787" cy="315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59112" rIns="90000" bIns="45000"/>
          <a:lstStyle/>
          <a:p>
            <a:pPr defTabSz="457200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</a:pPr>
            <a:r>
              <a:rPr lang="en-US" sz="1600"/>
              <a:t>pre-splicing</a:t>
            </a:r>
          </a:p>
        </p:txBody>
      </p:sp>
      <p:sp>
        <p:nvSpPr>
          <p:cNvPr id="32802" name="Text Box 35"/>
          <p:cNvSpPr txBox="1">
            <a:spLocks noChangeArrowheads="1"/>
          </p:cNvSpPr>
          <p:nvPr/>
        </p:nvSpPr>
        <p:spPr bwMode="auto">
          <a:xfrm>
            <a:off x="6650038" y="512763"/>
            <a:ext cx="2293937" cy="3159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59112" rIns="90000" bIns="45000"/>
          <a:lstStyle/>
          <a:p>
            <a:pPr defTabSz="457200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</a:tabLst>
            </a:pPr>
            <a:r>
              <a:rPr lang="en-US" sz="1600"/>
              <a:t>Intermediate (pre+post)</a:t>
            </a:r>
          </a:p>
        </p:txBody>
      </p:sp>
      <p:sp>
        <p:nvSpPr>
          <p:cNvPr id="32803" name="Text Box 36"/>
          <p:cNvSpPr txBox="1">
            <a:spLocks noChangeArrowheads="1"/>
          </p:cNvSpPr>
          <p:nvPr/>
        </p:nvSpPr>
        <p:spPr bwMode="auto">
          <a:xfrm>
            <a:off x="7623175" y="871538"/>
            <a:ext cx="1311275" cy="3159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59112" rIns="90000" bIns="45000"/>
          <a:lstStyle/>
          <a:p>
            <a:pPr defTabSz="457200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</a:pPr>
            <a:r>
              <a:rPr lang="en-US" sz="1600"/>
              <a:t>post-splicing</a:t>
            </a:r>
          </a:p>
        </p:txBody>
      </p:sp>
      <p:sp>
        <p:nvSpPr>
          <p:cNvPr id="32804" name="Line 37"/>
          <p:cNvSpPr>
            <a:spLocks noChangeShapeType="1"/>
          </p:cNvSpPr>
          <p:nvPr/>
        </p:nvSpPr>
        <p:spPr bwMode="auto">
          <a:xfrm>
            <a:off x="1012825" y="2238375"/>
            <a:ext cx="1588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805" name="Rectangle 38"/>
          <p:cNvSpPr>
            <a:spLocks noChangeArrowheads="1"/>
          </p:cNvSpPr>
          <p:nvPr/>
        </p:nvSpPr>
        <p:spPr bwMode="auto">
          <a:xfrm>
            <a:off x="903288" y="3022600"/>
            <a:ext cx="2286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806" name="Line 39"/>
          <p:cNvSpPr>
            <a:spLocks noChangeShapeType="1"/>
          </p:cNvSpPr>
          <p:nvPr/>
        </p:nvSpPr>
        <p:spPr bwMode="auto">
          <a:xfrm>
            <a:off x="1731963" y="2238375"/>
            <a:ext cx="1587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807" name="Rectangle 40"/>
          <p:cNvSpPr>
            <a:spLocks noChangeArrowheads="1"/>
          </p:cNvSpPr>
          <p:nvPr/>
        </p:nvSpPr>
        <p:spPr bwMode="auto">
          <a:xfrm>
            <a:off x="1622425" y="3022600"/>
            <a:ext cx="2286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808" name="Line 41"/>
          <p:cNvSpPr>
            <a:spLocks noChangeShapeType="1"/>
          </p:cNvSpPr>
          <p:nvPr/>
        </p:nvSpPr>
        <p:spPr bwMode="auto">
          <a:xfrm>
            <a:off x="3821113" y="2238375"/>
            <a:ext cx="1587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809" name="Rectangle 42"/>
          <p:cNvSpPr>
            <a:spLocks noChangeArrowheads="1"/>
          </p:cNvSpPr>
          <p:nvPr/>
        </p:nvSpPr>
        <p:spPr bwMode="auto">
          <a:xfrm>
            <a:off x="3709988" y="3022600"/>
            <a:ext cx="2286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810" name="Line 43"/>
          <p:cNvSpPr>
            <a:spLocks noChangeShapeType="1"/>
          </p:cNvSpPr>
          <p:nvPr/>
        </p:nvSpPr>
        <p:spPr bwMode="auto">
          <a:xfrm>
            <a:off x="5224463" y="2238375"/>
            <a:ext cx="1587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811" name="Rectangle 44"/>
          <p:cNvSpPr>
            <a:spLocks noChangeArrowheads="1"/>
          </p:cNvSpPr>
          <p:nvPr/>
        </p:nvSpPr>
        <p:spPr bwMode="auto">
          <a:xfrm>
            <a:off x="5114925" y="3022600"/>
            <a:ext cx="2286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812" name="Line 45"/>
          <p:cNvSpPr>
            <a:spLocks noChangeShapeType="1"/>
          </p:cNvSpPr>
          <p:nvPr/>
        </p:nvSpPr>
        <p:spPr bwMode="auto">
          <a:xfrm>
            <a:off x="5943600" y="2239963"/>
            <a:ext cx="1588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813" name="Rectangle 46"/>
          <p:cNvSpPr>
            <a:spLocks noChangeArrowheads="1"/>
          </p:cNvSpPr>
          <p:nvPr/>
        </p:nvSpPr>
        <p:spPr bwMode="auto">
          <a:xfrm>
            <a:off x="5835650" y="3024188"/>
            <a:ext cx="228600" cy="228600"/>
          </a:xfrm>
          <a:prstGeom prst="rect">
            <a:avLst/>
          </a:prstGeom>
          <a:solidFill>
            <a:srgbClr val="00D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814" name="Line 47"/>
          <p:cNvSpPr>
            <a:spLocks noChangeShapeType="1"/>
          </p:cNvSpPr>
          <p:nvPr/>
        </p:nvSpPr>
        <p:spPr bwMode="auto">
          <a:xfrm>
            <a:off x="4540250" y="2239963"/>
            <a:ext cx="1588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815" name="Rectangle 48"/>
          <p:cNvSpPr>
            <a:spLocks noChangeArrowheads="1"/>
          </p:cNvSpPr>
          <p:nvPr/>
        </p:nvSpPr>
        <p:spPr bwMode="auto">
          <a:xfrm>
            <a:off x="4432300" y="3025775"/>
            <a:ext cx="228600" cy="228600"/>
          </a:xfrm>
          <a:prstGeom prst="rect">
            <a:avLst/>
          </a:prstGeom>
          <a:solidFill>
            <a:srgbClr val="FF33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816" name="Line 49"/>
          <p:cNvSpPr>
            <a:spLocks noChangeShapeType="1"/>
          </p:cNvSpPr>
          <p:nvPr/>
        </p:nvSpPr>
        <p:spPr bwMode="auto">
          <a:xfrm>
            <a:off x="3173413" y="2239963"/>
            <a:ext cx="1587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817" name="Text Box 50"/>
          <p:cNvSpPr txBox="1">
            <a:spLocks noChangeArrowheads="1"/>
          </p:cNvSpPr>
          <p:nvPr/>
        </p:nvSpPr>
        <p:spPr bwMode="auto">
          <a:xfrm>
            <a:off x="1517650" y="3843338"/>
            <a:ext cx="3754438" cy="430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66168" rIns="90000" bIns="45000"/>
          <a:lstStyle/>
          <a:p>
            <a:pPr defTabSz="457200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US"/>
              <a:t>Extremely large insert size</a:t>
            </a:r>
          </a:p>
        </p:txBody>
      </p:sp>
      <p:sp>
        <p:nvSpPr>
          <p:cNvPr id="32818" name="Line 51"/>
          <p:cNvSpPr>
            <a:spLocks noChangeShapeType="1"/>
          </p:cNvSpPr>
          <p:nvPr/>
        </p:nvSpPr>
        <p:spPr bwMode="auto">
          <a:xfrm flipH="1">
            <a:off x="1141413" y="4337050"/>
            <a:ext cx="917575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819" name="Line 52"/>
          <p:cNvSpPr>
            <a:spLocks noChangeShapeType="1"/>
          </p:cNvSpPr>
          <p:nvPr/>
        </p:nvSpPr>
        <p:spPr bwMode="auto">
          <a:xfrm flipH="1">
            <a:off x="2524125" y="4337050"/>
            <a:ext cx="231775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820" name="Line 53"/>
          <p:cNvSpPr>
            <a:spLocks noChangeShapeType="1"/>
          </p:cNvSpPr>
          <p:nvPr/>
        </p:nvSpPr>
        <p:spPr bwMode="auto">
          <a:xfrm>
            <a:off x="3775075" y="4337050"/>
            <a:ext cx="1588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821" name="Line 54"/>
          <p:cNvSpPr>
            <a:spLocks noChangeShapeType="1"/>
          </p:cNvSpPr>
          <p:nvPr/>
        </p:nvSpPr>
        <p:spPr bwMode="auto">
          <a:xfrm>
            <a:off x="4184650" y="4337050"/>
            <a:ext cx="2286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822" name="Line 55"/>
          <p:cNvSpPr>
            <a:spLocks noChangeShapeType="1"/>
          </p:cNvSpPr>
          <p:nvPr/>
        </p:nvSpPr>
        <p:spPr bwMode="auto">
          <a:xfrm>
            <a:off x="4953000" y="4337050"/>
            <a:ext cx="9144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823" name="Line 56"/>
          <p:cNvSpPr>
            <a:spLocks noChangeShapeType="1"/>
          </p:cNvSpPr>
          <p:nvPr/>
        </p:nvSpPr>
        <p:spPr bwMode="auto">
          <a:xfrm flipH="1">
            <a:off x="1827213" y="4337050"/>
            <a:ext cx="460375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824" name="Line 57"/>
          <p:cNvSpPr>
            <a:spLocks noChangeShapeType="1"/>
          </p:cNvSpPr>
          <p:nvPr/>
        </p:nvSpPr>
        <p:spPr bwMode="auto">
          <a:xfrm>
            <a:off x="4687888" y="4337050"/>
            <a:ext cx="4572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825" name="Line 58"/>
          <p:cNvSpPr>
            <a:spLocks noChangeShapeType="1"/>
          </p:cNvSpPr>
          <p:nvPr/>
        </p:nvSpPr>
        <p:spPr bwMode="auto">
          <a:xfrm>
            <a:off x="3198813" y="4337050"/>
            <a:ext cx="1587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826" name="Line 59"/>
          <p:cNvSpPr>
            <a:spLocks noChangeShapeType="1"/>
          </p:cNvSpPr>
          <p:nvPr/>
        </p:nvSpPr>
        <p:spPr bwMode="auto">
          <a:xfrm flipH="1">
            <a:off x="433388" y="4337050"/>
            <a:ext cx="1146175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827" name="Line 60"/>
          <p:cNvSpPr>
            <a:spLocks noChangeShapeType="1"/>
          </p:cNvSpPr>
          <p:nvPr/>
        </p:nvSpPr>
        <p:spPr bwMode="auto">
          <a:xfrm>
            <a:off x="5468938" y="4337050"/>
            <a:ext cx="11430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828" name="Text Box 61"/>
          <p:cNvSpPr txBox="1">
            <a:spLocks noChangeArrowheads="1"/>
          </p:cNvSpPr>
          <p:nvPr/>
        </p:nvSpPr>
        <p:spPr bwMode="auto">
          <a:xfrm>
            <a:off x="76200" y="5240338"/>
            <a:ext cx="422275" cy="601662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60876" rIns="90000" bIns="45000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800"/>
              <a:t>int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800"/>
              <a:t>int</a:t>
            </a:r>
          </a:p>
        </p:txBody>
      </p:sp>
      <p:sp>
        <p:nvSpPr>
          <p:cNvPr id="32829" name="Text Box 62"/>
          <p:cNvSpPr txBox="1">
            <a:spLocks noChangeArrowheads="1"/>
          </p:cNvSpPr>
          <p:nvPr/>
        </p:nvSpPr>
        <p:spPr bwMode="auto">
          <a:xfrm>
            <a:off x="796925" y="5240338"/>
            <a:ext cx="422275" cy="601662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60876" rIns="90000" bIns="45000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800"/>
              <a:t>int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800"/>
              <a:t>ex</a:t>
            </a:r>
          </a:p>
        </p:txBody>
      </p:sp>
      <p:sp>
        <p:nvSpPr>
          <p:cNvPr id="32830" name="Text Box 63"/>
          <p:cNvSpPr txBox="1">
            <a:spLocks noChangeArrowheads="1"/>
          </p:cNvSpPr>
          <p:nvPr/>
        </p:nvSpPr>
        <p:spPr bwMode="auto">
          <a:xfrm>
            <a:off x="1516063" y="5240338"/>
            <a:ext cx="433387" cy="601662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60876" rIns="90000" bIns="45000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800"/>
              <a:t>int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800"/>
              <a:t>e-i</a:t>
            </a:r>
          </a:p>
        </p:txBody>
      </p:sp>
      <p:sp>
        <p:nvSpPr>
          <p:cNvPr id="32831" name="Text Box 64"/>
          <p:cNvSpPr txBox="1">
            <a:spLocks noChangeArrowheads="1"/>
          </p:cNvSpPr>
          <p:nvPr/>
        </p:nvSpPr>
        <p:spPr bwMode="auto">
          <a:xfrm>
            <a:off x="2236788" y="5241925"/>
            <a:ext cx="509587" cy="601663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60876" rIns="90000" bIns="45000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800"/>
              <a:t>int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800"/>
              <a:t>e-e</a:t>
            </a:r>
          </a:p>
        </p:txBody>
      </p:sp>
      <p:sp>
        <p:nvSpPr>
          <p:cNvPr id="32832" name="Text Box 65"/>
          <p:cNvSpPr txBox="1">
            <a:spLocks noChangeArrowheads="1"/>
          </p:cNvSpPr>
          <p:nvPr/>
        </p:nvSpPr>
        <p:spPr bwMode="auto">
          <a:xfrm>
            <a:off x="2957513" y="5241925"/>
            <a:ext cx="422275" cy="601663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60876" rIns="90000" bIns="45000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800"/>
              <a:t>ex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800"/>
              <a:t>ex</a:t>
            </a:r>
          </a:p>
        </p:txBody>
      </p:sp>
      <p:sp>
        <p:nvSpPr>
          <p:cNvPr id="32833" name="Text Box 66"/>
          <p:cNvSpPr txBox="1">
            <a:spLocks noChangeArrowheads="1"/>
          </p:cNvSpPr>
          <p:nvPr/>
        </p:nvSpPr>
        <p:spPr bwMode="auto">
          <a:xfrm>
            <a:off x="3568700" y="5241925"/>
            <a:ext cx="433388" cy="601663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60876" rIns="90000" bIns="45000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800"/>
              <a:t>ex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800"/>
              <a:t>e-i</a:t>
            </a:r>
          </a:p>
        </p:txBody>
      </p:sp>
      <p:sp>
        <p:nvSpPr>
          <p:cNvPr id="32834" name="Text Box 67"/>
          <p:cNvSpPr txBox="1">
            <a:spLocks noChangeArrowheads="1"/>
          </p:cNvSpPr>
          <p:nvPr/>
        </p:nvSpPr>
        <p:spPr bwMode="auto">
          <a:xfrm>
            <a:off x="4289425" y="5241925"/>
            <a:ext cx="509588" cy="601663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60876" rIns="90000" bIns="45000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800"/>
              <a:t>ex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800"/>
              <a:t>e-e</a:t>
            </a:r>
          </a:p>
        </p:txBody>
      </p:sp>
      <p:sp>
        <p:nvSpPr>
          <p:cNvPr id="32835" name="Text Box 68"/>
          <p:cNvSpPr txBox="1">
            <a:spLocks noChangeArrowheads="1"/>
          </p:cNvSpPr>
          <p:nvPr/>
        </p:nvSpPr>
        <p:spPr bwMode="auto">
          <a:xfrm>
            <a:off x="6450013" y="5241925"/>
            <a:ext cx="509587" cy="601663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60876" rIns="90000" bIns="45000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800"/>
              <a:t>e-e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800"/>
              <a:t>e-e</a:t>
            </a:r>
          </a:p>
        </p:txBody>
      </p:sp>
      <p:sp>
        <p:nvSpPr>
          <p:cNvPr id="32836" name="Text Box 69"/>
          <p:cNvSpPr txBox="1">
            <a:spLocks noChangeArrowheads="1"/>
          </p:cNvSpPr>
          <p:nvPr/>
        </p:nvSpPr>
        <p:spPr bwMode="auto">
          <a:xfrm>
            <a:off x="5730875" y="5243513"/>
            <a:ext cx="509588" cy="601662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60876" rIns="90000" bIns="45000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800"/>
              <a:t>e-i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800"/>
              <a:t>e-e</a:t>
            </a:r>
          </a:p>
        </p:txBody>
      </p:sp>
      <p:sp>
        <p:nvSpPr>
          <p:cNvPr id="32837" name="Text Box 70"/>
          <p:cNvSpPr txBox="1">
            <a:spLocks noChangeArrowheads="1"/>
          </p:cNvSpPr>
          <p:nvPr/>
        </p:nvSpPr>
        <p:spPr bwMode="auto">
          <a:xfrm>
            <a:off x="5010150" y="5243513"/>
            <a:ext cx="433388" cy="601662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60876" rIns="90000" bIns="45000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800"/>
              <a:t>e-i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800"/>
              <a:t>e-i</a:t>
            </a:r>
          </a:p>
        </p:txBody>
      </p:sp>
      <p:sp>
        <p:nvSpPr>
          <p:cNvPr id="32838" name="Line 71"/>
          <p:cNvSpPr>
            <a:spLocks noChangeShapeType="1"/>
          </p:cNvSpPr>
          <p:nvPr/>
        </p:nvSpPr>
        <p:spPr bwMode="auto">
          <a:xfrm>
            <a:off x="3784600" y="5838825"/>
            <a:ext cx="1588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839" name="Line 72"/>
          <p:cNvSpPr>
            <a:spLocks noChangeShapeType="1"/>
          </p:cNvSpPr>
          <p:nvPr/>
        </p:nvSpPr>
        <p:spPr bwMode="auto">
          <a:xfrm>
            <a:off x="6700838" y="5840413"/>
            <a:ext cx="1587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840" name="Rectangle 73"/>
          <p:cNvSpPr>
            <a:spLocks noChangeArrowheads="1"/>
          </p:cNvSpPr>
          <p:nvPr/>
        </p:nvSpPr>
        <p:spPr bwMode="auto">
          <a:xfrm>
            <a:off x="6594475" y="6626225"/>
            <a:ext cx="228600" cy="228600"/>
          </a:xfrm>
          <a:prstGeom prst="rect">
            <a:avLst/>
          </a:prstGeom>
          <a:solidFill>
            <a:srgbClr val="FF33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841" name="Line 74"/>
          <p:cNvSpPr>
            <a:spLocks noChangeShapeType="1"/>
          </p:cNvSpPr>
          <p:nvPr/>
        </p:nvSpPr>
        <p:spPr bwMode="auto">
          <a:xfrm>
            <a:off x="292100" y="5838825"/>
            <a:ext cx="1588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842" name="Rectangle 75"/>
          <p:cNvSpPr>
            <a:spLocks noChangeArrowheads="1"/>
          </p:cNvSpPr>
          <p:nvPr/>
        </p:nvSpPr>
        <p:spPr bwMode="auto">
          <a:xfrm>
            <a:off x="184150" y="6624638"/>
            <a:ext cx="228600" cy="228600"/>
          </a:xfrm>
          <a:prstGeom prst="rect">
            <a:avLst/>
          </a:prstGeom>
          <a:solidFill>
            <a:srgbClr val="00D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843" name="Line 76"/>
          <p:cNvSpPr>
            <a:spLocks noChangeShapeType="1"/>
          </p:cNvSpPr>
          <p:nvPr/>
        </p:nvSpPr>
        <p:spPr bwMode="auto">
          <a:xfrm>
            <a:off x="1012825" y="5838825"/>
            <a:ext cx="1588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844" name="Rectangle 77"/>
          <p:cNvSpPr>
            <a:spLocks noChangeArrowheads="1"/>
          </p:cNvSpPr>
          <p:nvPr/>
        </p:nvSpPr>
        <p:spPr bwMode="auto">
          <a:xfrm>
            <a:off x="904875" y="6624638"/>
            <a:ext cx="228600" cy="228600"/>
          </a:xfrm>
          <a:prstGeom prst="rect">
            <a:avLst/>
          </a:prstGeom>
          <a:solidFill>
            <a:srgbClr val="00D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845" name="Line 78"/>
          <p:cNvSpPr>
            <a:spLocks noChangeShapeType="1"/>
          </p:cNvSpPr>
          <p:nvPr/>
        </p:nvSpPr>
        <p:spPr bwMode="auto">
          <a:xfrm>
            <a:off x="2452688" y="5838825"/>
            <a:ext cx="1587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846" name="Rectangle 79"/>
          <p:cNvSpPr>
            <a:spLocks noChangeArrowheads="1"/>
          </p:cNvSpPr>
          <p:nvPr/>
        </p:nvSpPr>
        <p:spPr bwMode="auto">
          <a:xfrm>
            <a:off x="2344738" y="6624638"/>
            <a:ext cx="228600" cy="228600"/>
          </a:xfrm>
          <a:prstGeom prst="rect">
            <a:avLst/>
          </a:prstGeom>
          <a:solidFill>
            <a:srgbClr val="00D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847" name="Line 80"/>
          <p:cNvSpPr>
            <a:spLocks noChangeShapeType="1"/>
          </p:cNvSpPr>
          <p:nvPr/>
        </p:nvSpPr>
        <p:spPr bwMode="auto">
          <a:xfrm>
            <a:off x="5260975" y="5838825"/>
            <a:ext cx="1588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848" name="Rectangle 81"/>
          <p:cNvSpPr>
            <a:spLocks noChangeArrowheads="1"/>
          </p:cNvSpPr>
          <p:nvPr/>
        </p:nvSpPr>
        <p:spPr bwMode="auto">
          <a:xfrm>
            <a:off x="5153025" y="6624638"/>
            <a:ext cx="228600" cy="228600"/>
          </a:xfrm>
          <a:prstGeom prst="rect">
            <a:avLst/>
          </a:prstGeom>
          <a:solidFill>
            <a:srgbClr val="00D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849" name="Line 82"/>
          <p:cNvSpPr>
            <a:spLocks noChangeShapeType="1"/>
          </p:cNvSpPr>
          <p:nvPr/>
        </p:nvSpPr>
        <p:spPr bwMode="auto">
          <a:xfrm>
            <a:off x="5981700" y="5838825"/>
            <a:ext cx="1588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850" name="Rectangle 83"/>
          <p:cNvSpPr>
            <a:spLocks noChangeArrowheads="1"/>
          </p:cNvSpPr>
          <p:nvPr/>
        </p:nvSpPr>
        <p:spPr bwMode="auto">
          <a:xfrm>
            <a:off x="5873750" y="6624638"/>
            <a:ext cx="228600" cy="228600"/>
          </a:xfrm>
          <a:prstGeom prst="rect">
            <a:avLst/>
          </a:prstGeom>
          <a:solidFill>
            <a:srgbClr val="00D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851" name="Line 84"/>
          <p:cNvSpPr>
            <a:spLocks noChangeShapeType="1"/>
          </p:cNvSpPr>
          <p:nvPr/>
        </p:nvSpPr>
        <p:spPr bwMode="auto">
          <a:xfrm>
            <a:off x="4541838" y="5840413"/>
            <a:ext cx="1587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852" name="Rectangle 85"/>
          <p:cNvSpPr>
            <a:spLocks noChangeArrowheads="1"/>
          </p:cNvSpPr>
          <p:nvPr/>
        </p:nvSpPr>
        <p:spPr bwMode="auto">
          <a:xfrm>
            <a:off x="4433888" y="6626225"/>
            <a:ext cx="228600" cy="228600"/>
          </a:xfrm>
          <a:prstGeom prst="rect">
            <a:avLst/>
          </a:prstGeom>
          <a:solidFill>
            <a:srgbClr val="FF33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853" name="Line 86"/>
          <p:cNvSpPr>
            <a:spLocks noChangeShapeType="1"/>
          </p:cNvSpPr>
          <p:nvPr/>
        </p:nvSpPr>
        <p:spPr bwMode="auto">
          <a:xfrm>
            <a:off x="3173413" y="5840413"/>
            <a:ext cx="1587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854" name="Rectangle 87"/>
          <p:cNvSpPr>
            <a:spLocks noChangeArrowheads="1"/>
          </p:cNvSpPr>
          <p:nvPr/>
        </p:nvSpPr>
        <p:spPr bwMode="auto">
          <a:xfrm>
            <a:off x="3067050" y="6626225"/>
            <a:ext cx="228600" cy="228600"/>
          </a:xfrm>
          <a:prstGeom prst="rect">
            <a:avLst/>
          </a:prstGeom>
          <a:solidFill>
            <a:srgbClr val="FF33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855" name="Line 88"/>
          <p:cNvSpPr>
            <a:spLocks noChangeShapeType="1"/>
          </p:cNvSpPr>
          <p:nvPr/>
        </p:nvSpPr>
        <p:spPr bwMode="auto">
          <a:xfrm>
            <a:off x="1733550" y="5840413"/>
            <a:ext cx="1588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856" name="Rectangle 89"/>
          <p:cNvSpPr>
            <a:spLocks noChangeArrowheads="1"/>
          </p:cNvSpPr>
          <p:nvPr/>
        </p:nvSpPr>
        <p:spPr bwMode="auto">
          <a:xfrm>
            <a:off x="1625600" y="6624638"/>
            <a:ext cx="228600" cy="228600"/>
          </a:xfrm>
          <a:prstGeom prst="rect">
            <a:avLst/>
          </a:prstGeom>
          <a:solidFill>
            <a:srgbClr val="00D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3194" name="Text Box 90"/>
          <p:cNvSpPr txBox="1">
            <a:spLocks noChangeArrowheads="1"/>
          </p:cNvSpPr>
          <p:nvPr/>
        </p:nvSpPr>
        <p:spPr bwMode="auto">
          <a:xfrm>
            <a:off x="3021013" y="2960688"/>
            <a:ext cx="320675" cy="346075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60876" rIns="90000" bIns="45000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en-US" sz="1800" b="1">
                <a:effectLst>
                  <a:outerShdw blurRad="38100" dist="38100" dir="2700000" algn="tl">
                    <a:srgbClr val="000000"/>
                  </a:outerShdw>
                </a:effectLst>
              </a:rPr>
              <a:t>?</a:t>
            </a:r>
          </a:p>
        </p:txBody>
      </p:sp>
      <p:sp>
        <p:nvSpPr>
          <p:cNvPr id="32858" name="Rectangle 91"/>
          <p:cNvSpPr>
            <a:spLocks noChangeArrowheads="1"/>
          </p:cNvSpPr>
          <p:nvPr/>
        </p:nvSpPr>
        <p:spPr bwMode="auto">
          <a:xfrm>
            <a:off x="3676650" y="6624638"/>
            <a:ext cx="228600" cy="228600"/>
          </a:xfrm>
          <a:prstGeom prst="rect">
            <a:avLst/>
          </a:prstGeom>
          <a:solidFill>
            <a:srgbClr val="00D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PASSion</a:t>
            </a:r>
          </a:p>
        </p:txBody>
      </p:sp>
      <p:pic>
        <p:nvPicPr>
          <p:cNvPr id="819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990600"/>
            <a:ext cx="4962525" cy="5867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Insert size cut-off</a:t>
            </a:r>
          </a:p>
        </p:txBody>
      </p:sp>
      <p:pic>
        <p:nvPicPr>
          <p:cNvPr id="33795" name="Picture 5"/>
          <p:cNvPicPr>
            <a:picLocks noChangeAspect="1" noChangeArrowheads="1"/>
          </p:cNvPicPr>
          <p:nvPr/>
        </p:nvPicPr>
        <p:blipFill>
          <a:blip r:embed="rId2" cstate="print"/>
          <a:srcRect t="8571"/>
          <a:stretch>
            <a:fillRect/>
          </a:stretch>
        </p:blipFill>
        <p:spPr bwMode="auto">
          <a:xfrm>
            <a:off x="790575" y="1219200"/>
            <a:ext cx="7562850" cy="5181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Plans for GEUVADIS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Transcription of repeat sequences such as Macro Satellite Repeats </a:t>
            </a:r>
          </a:p>
          <a:p>
            <a:pPr eaLnBrk="1" hangingPunct="1"/>
            <a:r>
              <a:rPr lang="en-US" smtClean="0"/>
              <a:t>Study effect on local and global gene expression</a:t>
            </a:r>
          </a:p>
          <a:p>
            <a:pPr eaLnBrk="1" hangingPunct="1"/>
            <a:r>
              <a:rPr lang="en-US" smtClean="0"/>
              <a:t>Study heterogeneity of transcripts expressed from repeats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FSHD: disease mechanism</a:t>
            </a:r>
          </a:p>
        </p:txBody>
      </p:sp>
      <p:sp>
        <p:nvSpPr>
          <p:cNvPr id="35843" name="Text Box 4"/>
          <p:cNvSpPr txBox="1">
            <a:spLocks noChangeArrowheads="1"/>
          </p:cNvSpPr>
          <p:nvPr/>
        </p:nvSpPr>
        <p:spPr bwMode="auto">
          <a:xfrm>
            <a:off x="4629150" y="6491288"/>
            <a:ext cx="45148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800">
                <a:solidFill>
                  <a:schemeClr val="bg1"/>
                </a:solidFill>
              </a:rPr>
              <a:t>Lemmers et al. Science 329:1650-3 (2010)</a:t>
            </a:r>
            <a:endParaRPr lang="en-US" sz="1800">
              <a:solidFill>
                <a:schemeClr val="bg1"/>
              </a:solidFill>
            </a:endParaRPr>
          </a:p>
        </p:txBody>
      </p:sp>
      <p:pic>
        <p:nvPicPr>
          <p:cNvPr id="3584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663" y="1017588"/>
            <a:ext cx="8193087" cy="530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4"/>
          <p:cNvSpPr>
            <a:spLocks noChangeArrowheads="1"/>
          </p:cNvSpPr>
          <p:nvPr/>
        </p:nvSpPr>
        <p:spPr bwMode="auto">
          <a:xfrm>
            <a:off x="6324600" y="3124200"/>
            <a:ext cx="1905000" cy="762000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Acknowledgements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066800"/>
            <a:ext cx="8991600" cy="5257800"/>
          </a:xfrm>
        </p:spPr>
        <p:txBody>
          <a:bodyPr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nl-NL" sz="2100" smtClean="0"/>
              <a:t>Shoaib Amini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nl-NL" sz="2100" smtClean="0"/>
              <a:t>Irina Pulyakhina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nl-NL" sz="2100" smtClean="0"/>
              <a:t>Eleonora de Klerk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nl-NL" sz="2100" smtClean="0"/>
              <a:t>Henk Buermans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nl-NL" sz="2100" smtClean="0"/>
              <a:t>Yanju Zhang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nl-NL" sz="2100" smtClean="0"/>
              <a:t>Kai Ye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nl-NL" sz="2100" smtClean="0"/>
              <a:t>Jeroen Laros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nl-NL" sz="2100" smtClean="0"/>
              <a:t>Johan den Dunnen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nl-NL" sz="2100" smtClean="0"/>
              <a:t>Gertjan van Ommen</a:t>
            </a:r>
          </a:p>
          <a:p>
            <a:pPr eaLnBrk="1" hangingPunct="1">
              <a:lnSpc>
                <a:spcPct val="100000"/>
              </a:lnSpc>
              <a:buFontTx/>
              <a:buNone/>
            </a:pPr>
            <a:endParaRPr lang="nl-NL" sz="2500" smtClean="0"/>
          </a:p>
          <a:p>
            <a:pPr eaLnBrk="1" hangingPunct="1">
              <a:lnSpc>
                <a:spcPct val="100000"/>
              </a:lnSpc>
              <a:buFontTx/>
              <a:buNone/>
            </a:pPr>
            <a:endParaRPr lang="nl-NL" sz="2500" smtClean="0"/>
          </a:p>
          <a:p>
            <a:pPr eaLnBrk="1" hangingPunct="1">
              <a:lnSpc>
                <a:spcPct val="100000"/>
              </a:lnSpc>
              <a:buFontTx/>
              <a:buNone/>
            </a:pPr>
            <a:endParaRPr lang="nl-NL" sz="2500" smtClean="0"/>
          </a:p>
          <a:p>
            <a:pPr eaLnBrk="1" hangingPunct="1">
              <a:lnSpc>
                <a:spcPct val="100000"/>
              </a:lnSpc>
              <a:buFontTx/>
              <a:buNone/>
            </a:pPr>
            <a:endParaRPr lang="nl-NL" sz="2500" smtClean="0"/>
          </a:p>
          <a:p>
            <a:pPr eaLnBrk="1" hangingPunct="1">
              <a:lnSpc>
                <a:spcPct val="100000"/>
              </a:lnSpc>
              <a:buFontTx/>
              <a:buNone/>
            </a:pPr>
            <a:endParaRPr lang="en-US" sz="2500" smtClean="0"/>
          </a:p>
        </p:txBody>
      </p:sp>
      <p:pic>
        <p:nvPicPr>
          <p:cNvPr id="307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5681663"/>
            <a:ext cx="2438400" cy="719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aphicFrame>
        <p:nvGraphicFramePr>
          <p:cNvPr id="3074" name="Object 8"/>
          <p:cNvGraphicFramePr>
            <a:graphicFrameLocks noChangeAspect="1"/>
          </p:cNvGraphicFramePr>
          <p:nvPr>
            <p:ph sz="half" idx="2"/>
          </p:nvPr>
        </p:nvGraphicFramePr>
        <p:xfrm>
          <a:off x="3657600" y="5638800"/>
          <a:ext cx="2438400" cy="766763"/>
        </p:xfrm>
        <a:graphic>
          <a:graphicData uri="http://schemas.openxmlformats.org/presentationml/2006/ole">
            <p:oleObj spid="_x0000_s3074" name="Photo Editor Photo" r:id="rId4" imgW="4304762" imgH="1352381" progId="MSPhotoEd.3">
              <p:embed/>
            </p:oleObj>
          </a:graphicData>
        </a:graphic>
      </p:graphicFrame>
      <p:pic>
        <p:nvPicPr>
          <p:cNvPr id="3079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72200" y="4975225"/>
            <a:ext cx="27813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15" descr="ENGAGELogo_B_PNGwTransparency-websit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638800"/>
            <a:ext cx="3581400" cy="76041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081" name="Rectangle 16"/>
          <p:cNvSpPr>
            <a:spLocks noChangeArrowheads="1"/>
          </p:cNvSpPr>
          <p:nvPr/>
        </p:nvSpPr>
        <p:spPr bwMode="auto">
          <a:xfrm>
            <a:off x="6172200" y="1295400"/>
            <a:ext cx="2819400" cy="609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082" name="Text Box 17"/>
          <p:cNvSpPr txBox="1">
            <a:spLocks noChangeArrowheads="1"/>
          </p:cNvSpPr>
          <p:nvPr/>
        </p:nvSpPr>
        <p:spPr bwMode="auto">
          <a:xfrm>
            <a:off x="6248400" y="1003300"/>
            <a:ext cx="2776538" cy="2197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lnSpc>
                <a:spcPct val="115000"/>
              </a:lnSpc>
            </a:pPr>
            <a:r>
              <a:rPr lang="nl-NL" sz="2000"/>
              <a:t>Rick Jansen</a:t>
            </a:r>
          </a:p>
          <a:p>
            <a:pPr eaLnBrk="1" hangingPunct="1">
              <a:lnSpc>
                <a:spcPct val="115000"/>
              </a:lnSpc>
            </a:pPr>
            <a:r>
              <a:rPr lang="nl-NL" sz="2000"/>
              <a:t>Jeroen van Zanten</a:t>
            </a:r>
          </a:p>
          <a:p>
            <a:pPr eaLnBrk="1" hangingPunct="1">
              <a:lnSpc>
                <a:spcPct val="115000"/>
              </a:lnSpc>
            </a:pPr>
            <a:r>
              <a:rPr lang="nl-NL" sz="2000"/>
              <a:t>Gerard van Grootheest</a:t>
            </a:r>
          </a:p>
          <a:p>
            <a:pPr eaLnBrk="1" hangingPunct="1">
              <a:lnSpc>
                <a:spcPct val="115000"/>
              </a:lnSpc>
            </a:pPr>
            <a:r>
              <a:rPr lang="nl-NL" sz="2000"/>
              <a:t>Brenda Penninx</a:t>
            </a:r>
          </a:p>
          <a:p>
            <a:pPr eaLnBrk="1" hangingPunct="1">
              <a:lnSpc>
                <a:spcPct val="115000"/>
              </a:lnSpc>
            </a:pPr>
            <a:r>
              <a:rPr lang="nl-NL" sz="2000"/>
              <a:t>Jan Smit</a:t>
            </a:r>
          </a:p>
          <a:p>
            <a:pPr>
              <a:lnSpc>
                <a:spcPct val="115000"/>
              </a:lnSpc>
            </a:pPr>
            <a:endParaRPr lang="en-US" sz="2000"/>
          </a:p>
        </p:txBody>
      </p:sp>
      <p:sp>
        <p:nvSpPr>
          <p:cNvPr id="3083" name="Text Box 18"/>
          <p:cNvSpPr txBox="1">
            <a:spLocks noChangeArrowheads="1"/>
          </p:cNvSpPr>
          <p:nvPr/>
        </p:nvSpPr>
        <p:spPr bwMode="auto">
          <a:xfrm>
            <a:off x="3187700" y="1038225"/>
            <a:ext cx="2527300" cy="1846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</a:pPr>
            <a:r>
              <a:rPr lang="nl-NL" sz="2000"/>
              <a:t>Joukejan Hottenga </a:t>
            </a:r>
          </a:p>
          <a:p>
            <a:pPr>
              <a:lnSpc>
                <a:spcPct val="115000"/>
              </a:lnSpc>
            </a:pPr>
            <a:r>
              <a:rPr lang="nl-NL" sz="2000"/>
              <a:t>Gonneke Willemsen </a:t>
            </a:r>
          </a:p>
          <a:p>
            <a:pPr>
              <a:lnSpc>
                <a:spcPct val="115000"/>
              </a:lnSpc>
            </a:pPr>
            <a:r>
              <a:rPr lang="nl-NL" sz="2000"/>
              <a:t>Dorret Boomsma </a:t>
            </a:r>
          </a:p>
          <a:p>
            <a:pPr>
              <a:lnSpc>
                <a:spcPct val="115000"/>
              </a:lnSpc>
            </a:pPr>
            <a:r>
              <a:rPr lang="nl-NL" sz="2000"/>
              <a:t>Eco de Geus</a:t>
            </a:r>
          </a:p>
          <a:p>
            <a:pPr>
              <a:lnSpc>
                <a:spcPct val="115000"/>
              </a:lnSpc>
            </a:pPr>
            <a:endParaRPr lang="nl-NL" sz="2000"/>
          </a:p>
        </p:txBody>
      </p:sp>
      <p:pic>
        <p:nvPicPr>
          <p:cNvPr id="3084" name="Picture 23" descr="NESDA_logo_200_transparant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24600" y="3133725"/>
            <a:ext cx="190500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25" descr="NTR_logo_rond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191000" y="28194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6" name="Text Box 26"/>
          <p:cNvSpPr txBox="1">
            <a:spLocks noChangeArrowheads="1"/>
          </p:cNvSpPr>
          <p:nvPr/>
        </p:nvSpPr>
        <p:spPr bwMode="auto">
          <a:xfrm>
            <a:off x="3438525" y="3225800"/>
            <a:ext cx="6540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NTR</a:t>
            </a:r>
          </a:p>
        </p:txBody>
      </p:sp>
      <p:pic>
        <p:nvPicPr>
          <p:cNvPr id="3087" name="Picture 2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657600" y="4495800"/>
            <a:ext cx="2362200" cy="101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8" name="Picture 29" descr="LUMC_logo_txt_GB_WITop28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4114800"/>
            <a:ext cx="2971800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PASSion: performance simulated data</a:t>
            </a:r>
          </a:p>
        </p:txBody>
      </p:sp>
      <p:pic>
        <p:nvPicPr>
          <p:cNvPr id="921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143000"/>
            <a:ext cx="8991600" cy="53070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eMiR</a:t>
            </a:r>
          </a:p>
        </p:txBody>
      </p:sp>
      <p:pic>
        <p:nvPicPr>
          <p:cNvPr id="10243" name="Picture 4"/>
          <p:cNvPicPr>
            <a:picLocks noChangeAspect="1" noChangeArrowheads="1"/>
          </p:cNvPicPr>
          <p:nvPr/>
        </p:nvPicPr>
        <p:blipFill>
          <a:blip r:embed="rId2" cstate="print"/>
          <a:srcRect b="31004"/>
          <a:stretch>
            <a:fillRect/>
          </a:stretch>
        </p:blipFill>
        <p:spPr bwMode="auto">
          <a:xfrm>
            <a:off x="2514600" y="0"/>
            <a:ext cx="6510338" cy="6858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eMiR</a:t>
            </a:r>
          </a:p>
        </p:txBody>
      </p:sp>
      <p:pic>
        <p:nvPicPr>
          <p:cNvPr id="11267" name="Picture 4"/>
          <p:cNvPicPr>
            <a:picLocks noChangeAspect="1" noChangeArrowheads="1"/>
          </p:cNvPicPr>
          <p:nvPr/>
        </p:nvPicPr>
        <p:blipFill>
          <a:blip r:embed="rId2" cstate="print"/>
          <a:srcRect t="81441"/>
          <a:stretch>
            <a:fillRect/>
          </a:stretch>
        </p:blipFill>
        <p:spPr bwMode="auto">
          <a:xfrm>
            <a:off x="0" y="1524000"/>
            <a:ext cx="9144000" cy="2590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eMiR results LUMC samples</a:t>
            </a:r>
          </a:p>
        </p:txBody>
      </p:sp>
      <p:pic>
        <p:nvPicPr>
          <p:cNvPr id="12291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6200" y="1074738"/>
            <a:ext cx="9372600" cy="5783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eMiR results LUMC samples (2)</a:t>
            </a:r>
          </a:p>
        </p:txBody>
      </p:sp>
      <p:pic>
        <p:nvPicPr>
          <p:cNvPr id="1331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0963" y="990600"/>
            <a:ext cx="9305926" cy="57419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Other studies: Methods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smtClean="0"/>
              <a:t>Tag-based: one read per transcript</a:t>
            </a:r>
          </a:p>
          <a:p>
            <a:pPr lvl="1" eaLnBrk="1" hangingPunct="1"/>
            <a:r>
              <a:rPr lang="en-US" smtClean="0">
                <a:solidFill>
                  <a:srgbClr val="FFFF00"/>
                </a:solidFill>
              </a:rPr>
              <a:t>DeepSAGE </a:t>
            </a:r>
            <a:r>
              <a:rPr lang="en-US" smtClean="0">
                <a:solidFill>
                  <a:srgbClr val="FFFF00"/>
                </a:solidFill>
                <a:sym typeface="Wingdings" pitchFamily="2" charset="2"/>
              </a:rPr>
              <a:t> most 3’ CATG</a:t>
            </a:r>
            <a:endParaRPr lang="en-US" smtClean="0">
              <a:solidFill>
                <a:srgbClr val="FFFF00"/>
              </a:solidFill>
            </a:endParaRPr>
          </a:p>
          <a:p>
            <a:pPr lvl="1" eaLnBrk="1" hangingPunct="1"/>
            <a:r>
              <a:rPr lang="en-US" smtClean="0"/>
              <a:t>DeepCAGE </a:t>
            </a:r>
            <a:r>
              <a:rPr lang="en-US" smtClean="0">
                <a:sym typeface="Wingdings" pitchFamily="2" charset="2"/>
              </a:rPr>
              <a:t> 5’-end</a:t>
            </a:r>
            <a:endParaRPr lang="nl-NL" smtClean="0"/>
          </a:p>
          <a:p>
            <a:pPr eaLnBrk="1" hangingPunct="1"/>
            <a:r>
              <a:rPr lang="nl-NL" smtClean="0"/>
              <a:t>RNA-Seq: multiple reads per transcript</a:t>
            </a:r>
            <a:endParaRPr lang="en-US" smtClean="0">
              <a:sym typeface="Wingdings" pitchFamily="2" charset="2"/>
            </a:endParaRPr>
          </a:p>
          <a:p>
            <a:pPr lvl="1" eaLnBrk="1" hangingPunct="1"/>
            <a:r>
              <a:rPr lang="en-US" smtClean="0"/>
              <a:t>Whole mRNA sequencing after fragmentation</a:t>
            </a:r>
          </a:p>
          <a:p>
            <a:pPr lvl="1" eaLnBrk="1" hangingPunct="1"/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UMC_House style">
  <a:themeElements>
    <a:clrScheme name="LUMC_House style 1">
      <a:dk1>
        <a:srgbClr val="B2E4FD"/>
      </a:dk1>
      <a:lt1>
        <a:srgbClr val="FFFFFF"/>
      </a:lt1>
      <a:dk2>
        <a:srgbClr val="111166"/>
      </a:dk2>
      <a:lt2>
        <a:srgbClr val="111166"/>
      </a:lt2>
      <a:accent1>
        <a:srgbClr val="119DF9"/>
      </a:accent1>
      <a:accent2>
        <a:srgbClr val="117FE4"/>
      </a:accent2>
      <a:accent3>
        <a:srgbClr val="AAAAB8"/>
      </a:accent3>
      <a:accent4>
        <a:srgbClr val="DADADA"/>
      </a:accent4>
      <a:accent5>
        <a:srgbClr val="AACCFB"/>
      </a:accent5>
      <a:accent6>
        <a:srgbClr val="0E72CF"/>
      </a:accent6>
      <a:hlink>
        <a:srgbClr val="1161C6"/>
      </a:hlink>
      <a:folHlink>
        <a:srgbClr val="114DB3"/>
      </a:folHlink>
    </a:clrScheme>
    <a:fontScheme name="LUMC_House style">
      <a:majorFont>
        <a:latin typeface="Time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UMC_House style 1">
        <a:dk1>
          <a:srgbClr val="B2E4FD"/>
        </a:dk1>
        <a:lt1>
          <a:srgbClr val="FFFFFF"/>
        </a:lt1>
        <a:dk2>
          <a:srgbClr val="111166"/>
        </a:dk2>
        <a:lt2>
          <a:srgbClr val="111166"/>
        </a:lt2>
        <a:accent1>
          <a:srgbClr val="119DF9"/>
        </a:accent1>
        <a:accent2>
          <a:srgbClr val="117FE4"/>
        </a:accent2>
        <a:accent3>
          <a:srgbClr val="AAAAB8"/>
        </a:accent3>
        <a:accent4>
          <a:srgbClr val="DADADA"/>
        </a:accent4>
        <a:accent5>
          <a:srgbClr val="AACCFB"/>
        </a:accent5>
        <a:accent6>
          <a:srgbClr val="0E72CF"/>
        </a:accent6>
        <a:hlink>
          <a:srgbClr val="1161C6"/>
        </a:hlink>
        <a:folHlink>
          <a:srgbClr val="114DB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LUMC_House style</Template>
  <TotalTime>4987</TotalTime>
  <Words>571</Words>
  <Application>Microsoft Office PowerPoint</Application>
  <PresentationFormat>On-screen Show (4:3)</PresentationFormat>
  <Paragraphs>186</Paragraphs>
  <Slides>33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33</vt:i4>
      </vt:variant>
    </vt:vector>
  </HeadingPairs>
  <TitlesOfParts>
    <vt:vector size="45" baseType="lpstr">
      <vt:lpstr>Arial</vt:lpstr>
      <vt:lpstr>Times</vt:lpstr>
      <vt:lpstr>Wingdings</vt:lpstr>
      <vt:lpstr>宋体</vt:lpstr>
      <vt:lpstr>Times New Roman</vt:lpstr>
      <vt:lpstr>Comic Sans MS</vt:lpstr>
      <vt:lpstr>Arial Unicode MS</vt:lpstr>
      <vt:lpstr>Courier 10 Pitch</vt:lpstr>
      <vt:lpstr>LUMC_House style</vt:lpstr>
      <vt:lpstr>Adobe Photoshop Image</vt:lpstr>
      <vt:lpstr>Adobe Acrobat Document</vt:lpstr>
      <vt:lpstr>Microsoft Photo Editor 3.0 Photo</vt:lpstr>
      <vt:lpstr>RNA-seq experiences and plans LUMC</vt:lpstr>
      <vt:lpstr>Pipelines</vt:lpstr>
      <vt:lpstr>PASSion</vt:lpstr>
      <vt:lpstr>PASSion: performance simulated data</vt:lpstr>
      <vt:lpstr>eMiR</vt:lpstr>
      <vt:lpstr>eMiR</vt:lpstr>
      <vt:lpstr>eMiR results LUMC samples</vt:lpstr>
      <vt:lpstr>eMiR results LUMC samples (2)</vt:lpstr>
      <vt:lpstr>Other studies: Methods</vt:lpstr>
      <vt:lpstr>DeepSAGE – sample preparation</vt:lpstr>
      <vt:lpstr>Example gene: Gapd</vt:lpstr>
      <vt:lpstr>Slide 12</vt:lpstr>
      <vt:lpstr>Expression profiling in a human cohort </vt:lpstr>
      <vt:lpstr>Analysis pipeline</vt:lpstr>
      <vt:lpstr>SNPs: sample swaps detected</vt:lpstr>
      <vt:lpstr>Gender-specific gene expression</vt:lpstr>
      <vt:lpstr>Contaminated samples detected</vt:lpstr>
      <vt:lpstr>Genes associated with BMI</vt:lpstr>
      <vt:lpstr>Limma and edgeR reasonably consistent</vt:lpstr>
      <vt:lpstr>Genes associated with BMI (N=9, FDR 0.05)</vt:lpstr>
      <vt:lpstr>Allele specific expression detected for some genes</vt:lpstr>
      <vt:lpstr>Helicos single molecule sequencing</vt:lpstr>
      <vt:lpstr>Example polyA profiling on Helicos</vt:lpstr>
      <vt:lpstr>Oculopharyngeal muscular dystrophy:  General switch to shorter 3’-UTRs</vt:lpstr>
      <vt:lpstr>Example RNA-Seq (Helicos)</vt:lpstr>
      <vt:lpstr>Analysis of pre-mRNA processing</vt:lpstr>
      <vt:lpstr>Pre-mRNA analysis tools</vt:lpstr>
      <vt:lpstr>GSNAP</vt:lpstr>
      <vt:lpstr>Slide 29</vt:lpstr>
      <vt:lpstr>Insert size cut-off</vt:lpstr>
      <vt:lpstr>Plans for GEUVADIS</vt:lpstr>
      <vt:lpstr>FSHD: disease mechanism</vt:lpstr>
      <vt:lpstr>Acknowledgements</vt:lpstr>
    </vt:vector>
  </TitlesOfParts>
  <Company>LUMC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't Hoen</dc:creator>
  <cp:lastModifiedBy>Peter-Bram</cp:lastModifiedBy>
  <cp:revision>89</cp:revision>
  <dcterms:created xsi:type="dcterms:W3CDTF">2007-09-14T06:26:29Z</dcterms:created>
  <dcterms:modified xsi:type="dcterms:W3CDTF">2012-04-16T09:13:23Z</dcterms:modified>
</cp:coreProperties>
</file>